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33" r:id="rId2"/>
    <p:sldId id="392" r:id="rId3"/>
    <p:sldId id="342" r:id="rId4"/>
    <p:sldId id="343" r:id="rId5"/>
    <p:sldId id="344" r:id="rId6"/>
    <p:sldId id="354" r:id="rId7"/>
    <p:sldId id="366" r:id="rId8"/>
    <p:sldId id="391" r:id="rId9"/>
    <p:sldId id="368" r:id="rId10"/>
    <p:sldId id="369" r:id="rId11"/>
    <p:sldId id="370" r:id="rId12"/>
    <p:sldId id="372" r:id="rId13"/>
    <p:sldId id="373" r:id="rId14"/>
    <p:sldId id="389" r:id="rId15"/>
    <p:sldId id="390" r:id="rId16"/>
    <p:sldId id="374" r:id="rId17"/>
    <p:sldId id="375" r:id="rId18"/>
    <p:sldId id="377" r:id="rId19"/>
    <p:sldId id="378" r:id="rId20"/>
    <p:sldId id="379" r:id="rId21"/>
    <p:sldId id="380" r:id="rId22"/>
    <p:sldId id="381" r:id="rId23"/>
    <p:sldId id="382" r:id="rId24"/>
    <p:sldId id="258" r:id="rId2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SimSun" pitchFamily="2" charset="-122"/>
        <a:cs typeface="+mn-cs"/>
      </a:defRPr>
    </a:lvl1pPr>
    <a:lvl2pPr marL="457200" algn="l" rtl="0" fontAlgn="base">
      <a:spcBef>
        <a:spcPct val="0"/>
      </a:spcBef>
      <a:spcAft>
        <a:spcPct val="0"/>
      </a:spcAft>
      <a:defRPr kern="1200">
        <a:solidFill>
          <a:schemeClr val="tx1"/>
        </a:solidFill>
        <a:latin typeface="Arial" charset="0"/>
        <a:ea typeface="SimSun" pitchFamily="2" charset="-122"/>
        <a:cs typeface="+mn-cs"/>
      </a:defRPr>
    </a:lvl2pPr>
    <a:lvl3pPr marL="914400" algn="l" rtl="0" fontAlgn="base">
      <a:spcBef>
        <a:spcPct val="0"/>
      </a:spcBef>
      <a:spcAft>
        <a:spcPct val="0"/>
      </a:spcAft>
      <a:defRPr kern="1200">
        <a:solidFill>
          <a:schemeClr val="tx1"/>
        </a:solidFill>
        <a:latin typeface="Arial" charset="0"/>
        <a:ea typeface="SimSun" pitchFamily="2" charset="-122"/>
        <a:cs typeface="+mn-cs"/>
      </a:defRPr>
    </a:lvl3pPr>
    <a:lvl4pPr marL="1371600" algn="l" rtl="0" fontAlgn="base">
      <a:spcBef>
        <a:spcPct val="0"/>
      </a:spcBef>
      <a:spcAft>
        <a:spcPct val="0"/>
      </a:spcAft>
      <a:defRPr kern="1200">
        <a:solidFill>
          <a:schemeClr val="tx1"/>
        </a:solidFill>
        <a:latin typeface="Arial" charset="0"/>
        <a:ea typeface="SimSun" pitchFamily="2" charset="-122"/>
        <a:cs typeface="+mn-cs"/>
      </a:defRPr>
    </a:lvl4pPr>
    <a:lvl5pPr marL="1828800" algn="l" rtl="0" fontAlgn="base">
      <a:spcBef>
        <a:spcPct val="0"/>
      </a:spcBef>
      <a:spcAft>
        <a:spcPct val="0"/>
      </a:spcAft>
      <a:defRPr kern="1200">
        <a:solidFill>
          <a:schemeClr val="tx1"/>
        </a:solidFill>
        <a:latin typeface="Arial" charset="0"/>
        <a:ea typeface="SimSun" pitchFamily="2" charset="-122"/>
        <a:cs typeface="+mn-cs"/>
      </a:defRPr>
    </a:lvl5pPr>
    <a:lvl6pPr marL="2286000" algn="l" defTabSz="914400" rtl="0" eaLnBrk="1" latinLnBrk="0" hangingPunct="1">
      <a:defRPr kern="1200">
        <a:solidFill>
          <a:schemeClr val="tx1"/>
        </a:solidFill>
        <a:latin typeface="Arial" charset="0"/>
        <a:ea typeface="SimSun" pitchFamily="2" charset="-122"/>
        <a:cs typeface="+mn-cs"/>
      </a:defRPr>
    </a:lvl6pPr>
    <a:lvl7pPr marL="2743200" algn="l" defTabSz="914400" rtl="0" eaLnBrk="1" latinLnBrk="0" hangingPunct="1">
      <a:defRPr kern="1200">
        <a:solidFill>
          <a:schemeClr val="tx1"/>
        </a:solidFill>
        <a:latin typeface="Arial" charset="0"/>
        <a:ea typeface="SimSun" pitchFamily="2" charset="-122"/>
        <a:cs typeface="+mn-cs"/>
      </a:defRPr>
    </a:lvl7pPr>
    <a:lvl8pPr marL="3200400" algn="l" defTabSz="914400" rtl="0" eaLnBrk="1" latinLnBrk="0" hangingPunct="1">
      <a:defRPr kern="1200">
        <a:solidFill>
          <a:schemeClr val="tx1"/>
        </a:solidFill>
        <a:latin typeface="Arial" charset="0"/>
        <a:ea typeface="SimSun" pitchFamily="2" charset="-122"/>
        <a:cs typeface="+mn-cs"/>
      </a:defRPr>
    </a:lvl8pPr>
    <a:lvl9pPr marL="3657600" algn="l" defTabSz="914400" rtl="0" eaLnBrk="1" latinLnBrk="0" hangingPunct="1">
      <a:defRPr kern="1200">
        <a:solidFill>
          <a:schemeClr val="tx1"/>
        </a:solidFill>
        <a:latin typeface="Arial"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9B54A"/>
    <a:srgbClr val="006536"/>
    <a:srgbClr val="EBFE76"/>
    <a:srgbClr val="000000"/>
    <a:srgbClr val="644614"/>
    <a:srgbClr val="41404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713" autoAdjust="0"/>
  </p:normalViewPr>
  <p:slideViewPr>
    <p:cSldViewPr>
      <p:cViewPr>
        <p:scale>
          <a:sx n="100" d="100"/>
          <a:sy n="100" d="100"/>
        </p:scale>
        <p:origin x="-294"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8114D65-B96B-4F94-91D1-B4B6ED07278A}" type="datetimeFigureOut">
              <a:rPr lang="zh-CN" altLang="en-US"/>
              <a:pPr/>
              <a:t>2013-8-30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66E01B8-E4D9-4DCA-8B6E-2FB5B06503B6}"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SimSun" pitchFamily="2" charset="-122"/>
        <a:cs typeface="宋体" charset="0"/>
      </a:defRPr>
    </a:lvl1pPr>
    <a:lvl2pPr marL="457200" algn="l" rtl="0" eaLnBrk="0" fontAlgn="base" hangingPunct="0">
      <a:spcBef>
        <a:spcPct val="30000"/>
      </a:spcBef>
      <a:spcAft>
        <a:spcPct val="0"/>
      </a:spcAft>
      <a:defRPr kumimoji="1" sz="1200" kern="1200">
        <a:solidFill>
          <a:schemeClr val="tx1"/>
        </a:solidFill>
        <a:latin typeface="+mn-lt"/>
        <a:ea typeface="SimSun" pitchFamily="2" charset="-122"/>
        <a:cs typeface="+mn-cs"/>
      </a:defRPr>
    </a:lvl2pPr>
    <a:lvl3pPr marL="914400" algn="l" rtl="0" eaLnBrk="0" fontAlgn="base" hangingPunct="0">
      <a:spcBef>
        <a:spcPct val="30000"/>
      </a:spcBef>
      <a:spcAft>
        <a:spcPct val="0"/>
      </a:spcAft>
      <a:defRPr kumimoji="1" sz="1200" kern="1200">
        <a:solidFill>
          <a:schemeClr val="tx1"/>
        </a:solidFill>
        <a:latin typeface="+mn-lt"/>
        <a:ea typeface="SimSun" pitchFamily="2" charset="-122"/>
        <a:cs typeface="+mn-cs"/>
      </a:defRPr>
    </a:lvl3pPr>
    <a:lvl4pPr marL="1371600" algn="l" rtl="0" eaLnBrk="0" fontAlgn="base" hangingPunct="0">
      <a:spcBef>
        <a:spcPct val="30000"/>
      </a:spcBef>
      <a:spcAft>
        <a:spcPct val="0"/>
      </a:spcAft>
      <a:defRPr kumimoji="1" sz="1200" kern="1200">
        <a:solidFill>
          <a:schemeClr val="tx1"/>
        </a:solidFill>
        <a:latin typeface="+mn-lt"/>
        <a:ea typeface="SimSun" pitchFamily="2" charset="-122"/>
        <a:cs typeface="+mn-cs"/>
      </a:defRPr>
    </a:lvl4pPr>
    <a:lvl5pPr marL="1828800" algn="l" rtl="0" eaLnBrk="0" fontAlgn="base" hangingPunct="0">
      <a:spcBef>
        <a:spcPct val="30000"/>
      </a:spcBef>
      <a:spcAft>
        <a:spcPct val="0"/>
      </a:spcAft>
      <a:defRPr kumimoji="1" sz="1200" kern="1200">
        <a:solidFill>
          <a:schemeClr val="tx1"/>
        </a:solidFill>
        <a:latin typeface="+mn-lt"/>
        <a:ea typeface="SimSun"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headEnd/>
            <a:tailEnd/>
          </a:ln>
        </p:spPr>
      </p:sp>
      <p:sp>
        <p:nvSpPr>
          <p:cNvPr id="53251" name="备注占位符 2"/>
          <p:cNvSpPr>
            <a:spLocks noGrp="1"/>
          </p:cNvSpPr>
          <p:nvPr>
            <p:ph type="body" idx="1"/>
          </p:nvPr>
        </p:nvSpPr>
        <p:spPr bwMode="auto">
          <a:noFill/>
        </p:spPr>
        <p:txBody>
          <a:bodyPr/>
          <a:lstStyle/>
          <a:p>
            <a:endParaRPr lang="zh-CN" altLang="en-US" smtClean="0"/>
          </a:p>
        </p:txBody>
      </p:sp>
      <p:sp>
        <p:nvSpPr>
          <p:cNvPr id="53252" name="灯片编号占位符 3"/>
          <p:cNvSpPr>
            <a:spLocks noGrp="1"/>
          </p:cNvSpPr>
          <p:nvPr>
            <p:ph type="sldNum" sz="quarter" idx="5"/>
          </p:nvPr>
        </p:nvSpPr>
        <p:spPr bwMode="auto">
          <a:noFill/>
          <a:ln>
            <a:miter lim="800000"/>
            <a:headEnd/>
            <a:tailEnd/>
          </a:ln>
        </p:spPr>
        <p:txBody>
          <a:bodyPr/>
          <a:lstStyle/>
          <a:p>
            <a:fld id="{B0277FE9-FE12-45A3-974C-550C5CB7D5B6}" type="slidenum">
              <a:rPr lang="zh-CN" altLang="en-US"/>
              <a:pPr/>
              <a:t>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8CA6D62E-9A96-4BD1-BDBA-85DE5DEC15EE}" type="datetimeFigureOut">
              <a:rPr lang="zh-CN" altLang="en-US"/>
              <a:pPr/>
              <a:t>2013-8-30</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EA22E62-BF76-4809-BA84-BD0541DF9AA7}" type="slidenum">
              <a:rPr lang="zh-CN" altLang="en-US"/>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460F4BB5-C767-452B-B470-AAF2861DD5AB}" type="datetimeFigureOut">
              <a:rPr lang="zh-CN" altLang="en-US"/>
              <a:pPr/>
              <a:t>2013-8-30</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1518D84-E411-41EC-AFF1-B41506F5F88F}" type="slidenum">
              <a:rPr lang="zh-CN" altLang="en-US"/>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BC0500B3-7F46-408E-9B77-E0A0AFEB0824}" type="datetimeFigureOut">
              <a:rPr lang="zh-CN" altLang="en-US"/>
              <a:pPr/>
              <a:t>2013-8-30</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0EA2DB8-78C1-4E25-8772-F4F24158BEDE}" type="slidenum">
              <a:rPr lang="zh-CN" altLang="en-US"/>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3"/>
          <p:cNvSpPr/>
          <p:nvPr userDrawn="1"/>
        </p:nvSpPr>
        <p:spPr>
          <a:xfrm rot="5400000">
            <a:off x="7970838" y="5719763"/>
            <a:ext cx="1123950"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5" name="矩形 4"/>
          <p:cNvSpPr/>
          <p:nvPr userDrawn="1"/>
        </p:nvSpPr>
        <p:spPr>
          <a:xfrm rot="5400000">
            <a:off x="-1044575" y="2420938"/>
            <a:ext cx="3097213" cy="71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6" name="矩形 5"/>
          <p:cNvSpPr/>
          <p:nvPr userDrawn="1"/>
        </p:nvSpPr>
        <p:spPr>
          <a:xfrm>
            <a:off x="250825" y="858838"/>
            <a:ext cx="8424863" cy="49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2" name="标题 1"/>
          <p:cNvSpPr>
            <a:spLocks noGrp="1"/>
          </p:cNvSpPr>
          <p:nvPr>
            <p:ph type="title"/>
          </p:nvPr>
        </p:nvSpPr>
        <p:spPr>
          <a:xfrm>
            <a:off x="457200" y="188640"/>
            <a:ext cx="8229600" cy="562074"/>
          </a:xfrm>
          <a:prstGeom prst="rect">
            <a:avLst/>
          </a:prstGeom>
        </p:spPr>
        <p:txBody>
          <a:bodyPr/>
          <a:lstStyle>
            <a:lvl1pPr>
              <a:defRPr sz="2800">
                <a:latin typeface="黑体" pitchFamily="2" charset="-122"/>
                <a:ea typeface="黑体" pitchFamily="2"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600200"/>
            <a:ext cx="8229600" cy="4525963"/>
          </a:xfrm>
          <a:prstGeom prst="rect">
            <a:avLst/>
          </a:prstGeom>
        </p:spPr>
        <p:txBody>
          <a:bodyPr/>
          <a:lstStyle>
            <a:lvl1pPr>
              <a:defRPr>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3"/>
          <p:cNvSpPr>
            <a:spLocks noGrp="1"/>
          </p:cNvSpPr>
          <p:nvPr>
            <p:ph type="dt" sz="half" idx="10"/>
          </p:nvPr>
        </p:nvSpPr>
        <p:spPr/>
        <p:txBody>
          <a:bodyPr/>
          <a:lstStyle>
            <a:lvl1pPr>
              <a:defRPr/>
            </a:lvl1pPr>
          </a:lstStyle>
          <a:p>
            <a:fld id="{409AE420-6892-4679-95F1-7AC99D867986}" type="datetimeFigureOut">
              <a:rPr lang="zh-CN" altLang="en-US"/>
              <a:pPr/>
              <a:t>2013-8-30</a:t>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80BE6B8-E618-4EAC-A2F4-0F6B13464EE7}" type="slidenum">
              <a:rPr lang="zh-CN" altLang="en-US"/>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EC54AC17-8DD5-4CBA-AB6F-DE40C9A9043E}" type="datetimeFigureOut">
              <a:rPr lang="zh-CN" altLang="en-US"/>
              <a:pPr/>
              <a:t>2013-8-30</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C94E430-BCED-4F4A-B64D-CEC96D2E28BE}" type="slidenum">
              <a:rPr lang="zh-CN" altLang="en-US"/>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59111C98-B81B-4224-804E-234C9575E968}" type="datetimeFigureOut">
              <a:rPr lang="zh-CN" altLang="en-US"/>
              <a:pPr/>
              <a:t>2013-8-30</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239A2380-A4D0-41B7-8441-548FF3708598}" type="slidenum">
              <a:rPr lang="zh-CN" altLang="en-US"/>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A6CABE4F-BA6C-45DA-AF0F-B5AF8280F75D}" type="datetimeFigureOut">
              <a:rPr lang="zh-CN" altLang="en-US"/>
              <a:pPr/>
              <a:t>2013-8-30</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FBE55E03-E3A0-4A12-ABD5-0AFB67CCA821}" type="slidenum">
              <a:rPr lang="zh-CN" altLang="en-US"/>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22F3F092-4E89-48A0-9D39-9184BF5A446E}" type="datetimeFigureOut">
              <a:rPr lang="zh-CN" altLang="en-US"/>
              <a:pPr/>
              <a:t>2013-8-30</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1274FFF2-B48C-41B0-8C28-907643F81DCA}" type="slidenum">
              <a:rPr lang="zh-CN" altLang="en-US"/>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4306C75F-17A2-4E27-BD88-3B02FE095289}" type="datetimeFigureOut">
              <a:rPr lang="zh-CN" altLang="en-US"/>
              <a:pPr/>
              <a:t>2013-8-30</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DB141552-AC6B-4DD6-9F13-99FB794D0A68}" type="slidenum">
              <a:rPr lang="zh-CN" altLang="en-US"/>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9F77AED8-1151-4DE3-A1AE-6DABB2F1A12A}" type="datetimeFigureOut">
              <a:rPr lang="zh-CN" altLang="en-US"/>
              <a:pPr/>
              <a:t>2013-8-30</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7292D1BC-6E6E-4E95-8793-D7A5E95BD7A1}" type="slidenum">
              <a:rPr lang="zh-CN" altLang="en-US"/>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34F805F2-46D3-41FC-A590-E8943E6DA8BC}" type="datetimeFigureOut">
              <a:rPr lang="zh-CN" altLang="en-US"/>
              <a:pPr/>
              <a:t>2013-8-30</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743BB21-8BC4-4FF1-A560-54E910BBBA43}" type="slidenum">
              <a:rPr lang="zh-CN" altLang="en-US"/>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F:\任务文件夹\2011年8月\PPT培训\PPT--.jpg"/>
          <p:cNvPicPr>
            <a:picLocks noChangeAspect="1" noChangeArrowheads="1"/>
          </p:cNvPicPr>
          <p:nvPr/>
        </p:nvPicPr>
        <p:blipFill>
          <a:blip r:embed="rId13" cstate="print"/>
          <a:srcRect/>
          <a:stretch>
            <a:fillRect/>
          </a:stretch>
        </p:blipFill>
        <p:spPr bwMode="auto">
          <a:xfrm>
            <a:off x="-9525" y="0"/>
            <a:ext cx="9153525" cy="6867525"/>
          </a:xfrm>
          <a:prstGeom prst="rect">
            <a:avLst/>
          </a:prstGeom>
          <a:noFill/>
          <a:ln w="9525">
            <a:noFill/>
            <a:miter lim="800000"/>
            <a:headEnd/>
            <a:tailEnd/>
          </a:ln>
        </p:spPr>
      </p:pic>
      <p:sp>
        <p:nvSpPr>
          <p:cNvPr id="4" name="日期占位符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46CFB470-62BF-4077-A4A1-723EB6D96B7F}" type="datetimeFigureOut">
              <a:rPr lang="zh-CN" altLang="en-US"/>
              <a:pPr/>
              <a:t>2013-8-30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zh-CN" altLang="en-US"/>
          </a:p>
        </p:txBody>
      </p:sp>
    </p:spTree>
  </p:cSld>
  <p:clrMap bg1="lt1" tx1="dk1" bg2="lt2" tx2="dk2" accent1="accent1" accent2="accent2" accent3="accent3" accent4="accent4" accent5="accent5" accent6="accent6" hlink="hlink" folHlink="folHlink"/>
  <p:sldLayoutIdLst>
    <p:sldLayoutId id="2147485629" r:id="rId1"/>
    <p:sldLayoutId id="2147485630" r:id="rId2"/>
    <p:sldLayoutId id="2147485631" r:id="rId3"/>
    <p:sldLayoutId id="2147485632" r:id="rId4"/>
    <p:sldLayoutId id="2147485633" r:id="rId5"/>
    <p:sldLayoutId id="2147485634" r:id="rId6"/>
    <p:sldLayoutId id="2147485635" r:id="rId7"/>
    <p:sldLayoutId id="2147485636" r:id="rId8"/>
    <p:sldLayoutId id="2147485637" r:id="rId9"/>
    <p:sldLayoutId id="2147485638" r:id="rId10"/>
    <p:sldLayoutId id="2147485639" r:id="rId11"/>
  </p:sldLayoutIdLst>
  <p:txStyles>
    <p:titleStyle>
      <a:lvl1pPr algn="ctr" rtl="0" eaLnBrk="0" fontAlgn="base" hangingPunct="0">
        <a:spcBef>
          <a:spcPct val="0"/>
        </a:spcBef>
        <a:spcAft>
          <a:spcPct val="0"/>
        </a:spcAft>
        <a:defRPr kumimoji="1" sz="4400" kern="1200">
          <a:solidFill>
            <a:schemeClr val="tx1"/>
          </a:solidFill>
          <a:latin typeface="+mj-lt"/>
          <a:ea typeface="SimSun" pitchFamily="2" charset="-122"/>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SimSun"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SimSun"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SimSun"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SimSun"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SimSun" pitchFamily="2" charset="-122"/>
          <a:cs typeface="宋体"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SimSun" pitchFamily="2" charset="-122"/>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SimSun" pitchFamily="2" charset="-122"/>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SimSun" pitchFamily="2" charset="-122"/>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SimSun"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F:\任务文件夹\2011年8月\PPT培训\PPT---.jpg"/>
          <p:cNvPicPr>
            <a:picLocks noChangeAspect="1" noChangeArrowheads="1"/>
          </p:cNvPicPr>
          <p:nvPr/>
        </p:nvPicPr>
        <p:blipFill>
          <a:blip r:embed="rId2" cstate="print"/>
          <a:srcRect/>
          <a:stretch>
            <a:fillRect/>
          </a:stretch>
        </p:blipFill>
        <p:spPr bwMode="auto">
          <a:xfrm>
            <a:off x="-36513" y="0"/>
            <a:ext cx="9180513" cy="6888163"/>
          </a:xfrm>
          <a:prstGeom prst="rect">
            <a:avLst/>
          </a:prstGeom>
          <a:noFill/>
          <a:ln w="9525">
            <a:noFill/>
            <a:miter lim="800000"/>
            <a:headEnd/>
            <a:tailEnd/>
          </a:ln>
        </p:spPr>
      </p:pic>
      <p:sp>
        <p:nvSpPr>
          <p:cNvPr id="13315" name="TextBox 3"/>
          <p:cNvSpPr txBox="1">
            <a:spLocks noChangeArrowheads="1"/>
          </p:cNvSpPr>
          <p:nvPr/>
        </p:nvSpPr>
        <p:spPr bwMode="auto">
          <a:xfrm>
            <a:off x="1733550" y="2708275"/>
            <a:ext cx="4133850" cy="1185863"/>
          </a:xfrm>
          <a:prstGeom prst="rect">
            <a:avLst/>
          </a:prstGeom>
          <a:noFill/>
          <a:ln w="9525">
            <a:noFill/>
            <a:miter lim="800000"/>
            <a:headEnd/>
            <a:tailEnd/>
          </a:ln>
        </p:spPr>
        <p:txBody>
          <a:bodyPr wrap="none">
            <a:spAutoFit/>
          </a:bodyPr>
          <a:lstStyle/>
          <a:p>
            <a:pPr algn="ctr"/>
            <a:r>
              <a:rPr lang="zh-CN" altLang="en-US" sz="4400">
                <a:solidFill>
                  <a:schemeClr val="bg1"/>
                </a:solidFill>
                <a:latin typeface="黑体" pitchFamily="2" charset="-122"/>
                <a:ea typeface="黑体" pitchFamily="2" charset="-122"/>
              </a:rPr>
              <a:t>链家地产在中国</a:t>
            </a:r>
            <a:endParaRPr lang="en-US" altLang="zh-CN" sz="4400">
              <a:solidFill>
                <a:schemeClr val="bg1"/>
              </a:solidFill>
              <a:latin typeface="黑体" pitchFamily="2" charset="-122"/>
              <a:ea typeface="黑体" pitchFamily="2" charset="-122"/>
            </a:endParaRPr>
          </a:p>
          <a:p>
            <a:pPr algn="ctr"/>
            <a:r>
              <a:rPr lang="en-US" altLang="zh-CN" sz="2700">
                <a:solidFill>
                  <a:schemeClr val="bg1"/>
                </a:solidFill>
                <a:latin typeface="Calibri" pitchFamily="34" charset="0"/>
                <a:cs typeface="Times New Roman" pitchFamily="18" charset="0"/>
              </a:rPr>
              <a:t>Homelink in China</a:t>
            </a:r>
            <a:endParaRPr lang="zh-CN" altLang="en-US" sz="2700">
              <a:solidFill>
                <a:schemeClr val="bg1"/>
              </a:solidFill>
              <a:latin typeface="Calibri"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3"/>
          <p:cNvSpPr>
            <a:spLocks noChangeArrowheads="1"/>
          </p:cNvSpPr>
          <p:nvPr/>
        </p:nvSpPr>
        <p:spPr bwMode="auto">
          <a:xfrm>
            <a:off x="250825" y="1341438"/>
            <a:ext cx="8642350" cy="1033462"/>
          </a:xfrm>
          <a:prstGeom prst="rect">
            <a:avLst/>
          </a:prstGeom>
          <a:noFill/>
          <a:ln w="9525">
            <a:noFill/>
            <a:miter lim="800000"/>
            <a:headEnd/>
            <a:tailEnd/>
          </a:ln>
        </p:spPr>
        <p:txBody>
          <a:bodyPr>
            <a:spAutoFit/>
          </a:bodyPr>
          <a:lstStyle/>
          <a:p>
            <a:pPr>
              <a:lnSpc>
                <a:spcPts val="2300"/>
              </a:lnSpc>
            </a:pPr>
            <a:r>
              <a:rPr lang="zh-CN" altLang="zh-CN" sz="1600" b="1">
                <a:latin typeface="微软雅黑" pitchFamily="34" charset="-122"/>
                <a:ea typeface="微软雅黑" pitchFamily="34" charset="-122"/>
              </a:rPr>
              <a:t>链家年佣金额将从</a:t>
            </a:r>
            <a:r>
              <a:rPr lang="en-US" altLang="zh-CN" sz="1600" b="1">
                <a:latin typeface="微软雅黑" pitchFamily="34" charset="-122"/>
                <a:ea typeface="微软雅黑" pitchFamily="34" charset="-122"/>
              </a:rPr>
              <a:t>30</a:t>
            </a:r>
            <a:r>
              <a:rPr lang="zh-CN" altLang="zh-CN" sz="1600" b="1">
                <a:latin typeface="微软雅黑" pitchFamily="34" charset="-122"/>
                <a:ea typeface="微软雅黑" pitchFamily="34" charset="-122"/>
              </a:rPr>
              <a:t>亿增长到</a:t>
            </a:r>
            <a:r>
              <a:rPr lang="en-US" altLang="zh-CN" sz="1600" b="1">
                <a:latin typeface="微软雅黑" pitchFamily="34" charset="-122"/>
                <a:ea typeface="微软雅黑" pitchFamily="34" charset="-122"/>
              </a:rPr>
              <a:t>50</a:t>
            </a:r>
            <a:r>
              <a:rPr lang="zh-CN" altLang="zh-CN" sz="1600" b="1">
                <a:latin typeface="微软雅黑" pitchFamily="34" charset="-122"/>
                <a:ea typeface="微软雅黑" pitchFamily="34" charset="-122"/>
              </a:rPr>
              <a:t>亿，全国链家佣金额将超过</a:t>
            </a:r>
            <a:r>
              <a:rPr lang="en-US" altLang="zh-CN" sz="1600" b="1">
                <a:latin typeface="微软雅黑" pitchFamily="34" charset="-122"/>
                <a:ea typeface="微软雅黑" pitchFamily="34" charset="-122"/>
              </a:rPr>
              <a:t>100</a:t>
            </a:r>
            <a:r>
              <a:rPr lang="zh-CN" altLang="zh-CN" sz="1600" b="1">
                <a:latin typeface="微软雅黑" pitchFamily="34" charset="-122"/>
                <a:ea typeface="微软雅黑" pitchFamily="34" charset="-122"/>
              </a:rPr>
              <a:t>亿 ，年交易额将超过</a:t>
            </a:r>
            <a:r>
              <a:rPr lang="en-US" altLang="zh-CN" sz="1600" b="1">
                <a:latin typeface="微软雅黑" pitchFamily="34" charset="-122"/>
                <a:ea typeface="微软雅黑" pitchFamily="34" charset="-122"/>
              </a:rPr>
              <a:t>1700</a:t>
            </a:r>
            <a:r>
              <a:rPr lang="zh-CN" altLang="zh-CN" sz="1600" b="1">
                <a:latin typeface="微软雅黑" pitchFamily="34" charset="-122"/>
                <a:ea typeface="微软雅黑" pitchFamily="34" charset="-122"/>
              </a:rPr>
              <a:t>亿 </a:t>
            </a:r>
          </a:p>
          <a:p>
            <a:r>
              <a:rPr lang="en-US" altLang="zh-CN" sz="1400"/>
              <a:t>The annual commission amount of Homelink will increase to 5 billion from 3 billion. The national commission amount and the annual trading amount of Homelink will respectively exceed 10 billion and 170 billion.</a:t>
            </a:r>
            <a:endParaRPr lang="zh-CN" altLang="zh-CN" sz="1400"/>
          </a:p>
        </p:txBody>
      </p:sp>
      <p:pic>
        <p:nvPicPr>
          <p:cNvPr id="33795" name="Picture 4" descr="d:\hanlu1\桌面\再次修改\小画册最终-10.jpg"/>
          <p:cNvPicPr>
            <a:picLocks noChangeAspect="1" noChangeArrowheads="1"/>
          </p:cNvPicPr>
          <p:nvPr/>
        </p:nvPicPr>
        <p:blipFill>
          <a:blip r:embed="rId2" cstate="print"/>
          <a:srcRect/>
          <a:stretch>
            <a:fillRect/>
          </a:stretch>
        </p:blipFill>
        <p:spPr bwMode="auto">
          <a:xfrm>
            <a:off x="0" y="2349500"/>
            <a:ext cx="9144000" cy="3265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3"/>
          <p:cNvSpPr>
            <a:spLocks noChangeArrowheads="1"/>
          </p:cNvSpPr>
          <p:nvPr/>
        </p:nvSpPr>
        <p:spPr bwMode="auto">
          <a:xfrm>
            <a:off x="215900" y="1203325"/>
            <a:ext cx="8604250" cy="2011363"/>
          </a:xfrm>
          <a:prstGeom prst="rect">
            <a:avLst/>
          </a:prstGeom>
          <a:noFill/>
          <a:ln w="9525">
            <a:noFill/>
            <a:miter lim="800000"/>
            <a:headEnd/>
            <a:tailEnd/>
          </a:ln>
        </p:spPr>
        <p:txBody>
          <a:bodyPr>
            <a:spAutoFit/>
          </a:bodyPr>
          <a:lstStyle/>
          <a:p>
            <a:pPr>
              <a:lnSpc>
                <a:spcPts val="2300"/>
              </a:lnSpc>
            </a:pPr>
            <a:r>
              <a:rPr lang="zh-CN" altLang="zh-CN" b="1">
                <a:latin typeface="微软雅黑" pitchFamily="34" charset="-122"/>
                <a:ea typeface="微软雅黑" pitchFamily="34" charset="-122"/>
              </a:rPr>
              <a:t>体验链家</a:t>
            </a:r>
          </a:p>
          <a:p>
            <a:pPr>
              <a:lnSpc>
                <a:spcPts val="2300"/>
              </a:lnSpc>
            </a:pPr>
            <a:r>
              <a:rPr lang="en-US" altLang="zh-CN" b="1"/>
              <a:t>Experiencing Homelink</a:t>
            </a:r>
            <a:endParaRPr lang="zh-CN" altLang="zh-CN" b="1"/>
          </a:p>
          <a:p>
            <a:endParaRPr lang="en-US" altLang="zh-CN"/>
          </a:p>
          <a:p>
            <a:pPr>
              <a:lnSpc>
                <a:spcPts val="2300"/>
              </a:lnSpc>
            </a:pPr>
            <a:r>
              <a:rPr lang="zh-CN" altLang="zh-CN" sz="1400">
                <a:latin typeface="微软雅黑" pitchFamily="34" charset="-122"/>
                <a:ea typeface="微软雅黑" pitchFamily="34" charset="-122"/>
              </a:rPr>
              <a:t>链家地产将继续秉承“为中国消费者提供最愉悦的不动产服务”的目标，不断创造“第一”，引领行业服务标准。</a:t>
            </a:r>
          </a:p>
          <a:p>
            <a:r>
              <a:rPr lang="en-US" altLang="zh-CN" sz="1400"/>
              <a:t>Homelink will continue to adhere to the goal of “providing most delighted real estate services for Chinese consumers” and constantly creates “the first” to lead industry service standards.</a:t>
            </a:r>
            <a:endParaRPr lang="zh-CN" altLang="zh-CN" sz="1400"/>
          </a:p>
        </p:txBody>
      </p:sp>
      <p:pic>
        <p:nvPicPr>
          <p:cNvPr id="34819" name="Picture 2" descr="d:\xudh3\桌面\再次修改\小画册最终-11.jpg"/>
          <p:cNvPicPr>
            <a:picLocks noChangeAspect="1" noChangeArrowheads="1"/>
          </p:cNvPicPr>
          <p:nvPr/>
        </p:nvPicPr>
        <p:blipFill>
          <a:blip r:embed="rId2" cstate="print"/>
          <a:srcRect/>
          <a:stretch>
            <a:fillRect/>
          </a:stretch>
        </p:blipFill>
        <p:spPr bwMode="auto">
          <a:xfrm>
            <a:off x="-36513" y="3429000"/>
            <a:ext cx="9144001" cy="172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3"/>
          <p:cNvSpPr>
            <a:spLocks noChangeArrowheads="1"/>
          </p:cNvSpPr>
          <p:nvPr/>
        </p:nvSpPr>
        <p:spPr bwMode="auto">
          <a:xfrm>
            <a:off x="179388" y="333375"/>
            <a:ext cx="2952750" cy="876300"/>
          </a:xfrm>
          <a:prstGeom prst="rect">
            <a:avLst/>
          </a:prstGeom>
          <a:noFill/>
          <a:ln w="9525">
            <a:noFill/>
            <a:miter lim="800000"/>
            <a:headEnd/>
            <a:tailEnd/>
          </a:ln>
        </p:spPr>
        <p:txBody>
          <a:bodyPr>
            <a:spAutoFit/>
          </a:bodyPr>
          <a:lstStyle/>
          <a:p>
            <a:r>
              <a:rPr lang="zh-CN" altLang="zh-CN" b="1">
                <a:latin typeface="微软雅黑" pitchFamily="34" charset="-122"/>
                <a:ea typeface="微软雅黑" pitchFamily="34" charset="-122"/>
              </a:rPr>
              <a:t>链家新形象</a:t>
            </a:r>
          </a:p>
          <a:p>
            <a:r>
              <a:rPr lang="en-US" altLang="zh-CN" b="1">
                <a:latin typeface="微软雅黑" pitchFamily="34" charset="-122"/>
                <a:ea typeface="微软雅黑" pitchFamily="34" charset="-122"/>
              </a:rPr>
              <a:t>Homelink new image</a:t>
            </a:r>
            <a:endParaRPr lang="zh-CN" altLang="zh-CN" b="1">
              <a:latin typeface="微软雅黑" pitchFamily="34" charset="-122"/>
              <a:ea typeface="微软雅黑" pitchFamily="34" charset="-122"/>
            </a:endParaRPr>
          </a:p>
          <a:p>
            <a:endParaRPr lang="en-US" altLang="zh-CN" sz="1500"/>
          </a:p>
        </p:txBody>
      </p:sp>
      <p:sp>
        <p:nvSpPr>
          <p:cNvPr id="36867" name="矩形 5"/>
          <p:cNvSpPr>
            <a:spLocks noChangeArrowheads="1"/>
          </p:cNvSpPr>
          <p:nvPr/>
        </p:nvSpPr>
        <p:spPr bwMode="auto">
          <a:xfrm>
            <a:off x="179388" y="1125538"/>
            <a:ext cx="2592387" cy="1860550"/>
          </a:xfrm>
          <a:prstGeom prst="rect">
            <a:avLst/>
          </a:prstGeom>
          <a:noFill/>
          <a:ln w="9525">
            <a:noFill/>
            <a:miter lim="800000"/>
            <a:headEnd/>
            <a:tailEnd/>
          </a:ln>
        </p:spPr>
        <p:txBody>
          <a:bodyPr>
            <a:spAutoFit/>
          </a:bodyPr>
          <a:lstStyle/>
          <a:p>
            <a:pPr>
              <a:lnSpc>
                <a:spcPts val="2300"/>
              </a:lnSpc>
            </a:pPr>
            <a:r>
              <a:rPr lang="en-US" altLang="zh-CN" sz="1400">
                <a:latin typeface="微软雅黑" pitchFamily="34" charset="-122"/>
                <a:ea typeface="微软雅黑" pitchFamily="34" charset="-122"/>
              </a:rPr>
              <a:t>2011</a:t>
            </a:r>
            <a:r>
              <a:rPr lang="zh-CN" altLang="zh-CN" sz="1400">
                <a:latin typeface="微软雅黑" pitchFamily="34" charset="-122"/>
                <a:ea typeface="微软雅黑" pitchFamily="34" charset="-122"/>
              </a:rPr>
              <a:t>年，链家地产斥巨资对店面进行升级改造，这是链家自主研发的第四代店面形象，旨在功能和感受上打造更好的客户服务体验，并提升以链家为代表的房地产经纪行业新形象。</a:t>
            </a:r>
          </a:p>
        </p:txBody>
      </p:sp>
      <p:grpSp>
        <p:nvGrpSpPr>
          <p:cNvPr id="36868" name="组合 5"/>
          <p:cNvGrpSpPr>
            <a:grpSpLocks/>
          </p:cNvGrpSpPr>
          <p:nvPr/>
        </p:nvGrpSpPr>
        <p:grpSpPr bwMode="auto">
          <a:xfrm>
            <a:off x="3059113" y="404813"/>
            <a:ext cx="5689351" cy="5040411"/>
            <a:chOff x="3111500" y="144463"/>
            <a:chExt cx="5924550" cy="5013325"/>
          </a:xfrm>
        </p:grpSpPr>
        <p:pic>
          <p:nvPicPr>
            <p:cNvPr id="36870" name="Picture 2" descr="d:\xudh3\桌面\再次修改\小画册最终-12.jpg"/>
            <p:cNvPicPr>
              <a:picLocks noChangeAspect="1" noChangeArrowheads="1"/>
            </p:cNvPicPr>
            <p:nvPr/>
          </p:nvPicPr>
          <p:blipFill>
            <a:blip r:embed="rId2" cstate="print"/>
            <a:srcRect/>
            <a:stretch>
              <a:fillRect/>
            </a:stretch>
          </p:blipFill>
          <p:spPr bwMode="auto">
            <a:xfrm>
              <a:off x="3111500" y="144463"/>
              <a:ext cx="5924550" cy="5013325"/>
            </a:xfrm>
            <a:prstGeom prst="rect">
              <a:avLst/>
            </a:prstGeom>
            <a:noFill/>
            <a:ln w="9525">
              <a:noFill/>
              <a:miter lim="800000"/>
              <a:headEnd/>
              <a:tailEnd/>
            </a:ln>
          </p:spPr>
        </p:pic>
        <p:sp>
          <p:nvSpPr>
            <p:cNvPr id="5" name="矩形 4"/>
            <p:cNvSpPr/>
            <p:nvPr/>
          </p:nvSpPr>
          <p:spPr>
            <a:xfrm>
              <a:off x="3181055" y="4217219"/>
              <a:ext cx="4572090" cy="785330"/>
            </a:xfrm>
            <a:prstGeom prst="rect">
              <a:avLst/>
            </a:prstGeom>
          </p:spPr>
          <p:txBody>
            <a:bodyPr>
              <a:spAutoFit/>
            </a:bodyPr>
            <a:lstStyle/>
            <a:p>
              <a:pPr>
                <a:lnSpc>
                  <a:spcPts val="2300"/>
                </a:lnSpc>
              </a:pPr>
              <a:r>
                <a:rPr lang="zh-CN" altLang="zh-CN" sz="1400">
                  <a:solidFill>
                    <a:srgbClr val="404040"/>
                  </a:solidFill>
                </a:rPr>
                <a:t>优雅温馨的第四代店面为客户提供便捷服务</a:t>
              </a:r>
            </a:p>
            <a:p>
              <a:r>
                <a:rPr lang="en-US" altLang="zh-CN" sz="1400">
                  <a:solidFill>
                    <a:srgbClr val="404040"/>
                  </a:solidFill>
                </a:rPr>
                <a:t>The elegant and warm fourth generation stores provide convenient services for the customer.</a:t>
              </a:r>
              <a:endParaRPr lang="zh-CN" altLang="zh-CN" sz="1400">
                <a:solidFill>
                  <a:srgbClr val="404040"/>
                </a:solidFill>
              </a:endParaRPr>
            </a:p>
          </p:txBody>
        </p:sp>
      </p:grpSp>
      <p:sp>
        <p:nvSpPr>
          <p:cNvPr id="36869" name="矩形 6"/>
          <p:cNvSpPr>
            <a:spLocks noChangeArrowheads="1"/>
          </p:cNvSpPr>
          <p:nvPr/>
        </p:nvSpPr>
        <p:spPr bwMode="auto">
          <a:xfrm>
            <a:off x="179388" y="5807075"/>
            <a:ext cx="8713787" cy="862013"/>
          </a:xfrm>
          <a:prstGeom prst="rect">
            <a:avLst/>
          </a:prstGeom>
          <a:noFill/>
          <a:ln w="9525">
            <a:noFill/>
            <a:miter lim="800000"/>
            <a:headEnd/>
            <a:tailEnd/>
          </a:ln>
        </p:spPr>
        <p:txBody>
          <a:bodyPr>
            <a:spAutoFit/>
          </a:bodyPr>
          <a:lstStyle/>
          <a:p>
            <a:pPr>
              <a:lnSpc>
                <a:spcPts val="2000"/>
              </a:lnSpc>
            </a:pPr>
            <a:r>
              <a:rPr lang="en-US" altLang="zh-CN" sz="1400"/>
              <a:t>In 2011, Homeline spent a large amount of money to conduct upgrading and transformation to the chain stores. To give better customer service experience in function and feeling and upgrade the new image of real estate agency industry with Homelink taking the lead.</a:t>
            </a:r>
            <a:endParaRPr lang="zh-CN" altLang="zh-CN" sz="1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3"/>
          <p:cNvSpPr>
            <a:spLocks noChangeArrowheads="1"/>
          </p:cNvSpPr>
          <p:nvPr/>
        </p:nvSpPr>
        <p:spPr bwMode="auto">
          <a:xfrm>
            <a:off x="107950" y="331788"/>
            <a:ext cx="3095625" cy="2001837"/>
          </a:xfrm>
          <a:prstGeom prst="rect">
            <a:avLst/>
          </a:prstGeom>
          <a:noFill/>
          <a:ln w="9525">
            <a:noFill/>
            <a:miter lim="800000"/>
            <a:headEnd/>
            <a:tailEnd/>
          </a:ln>
        </p:spPr>
        <p:txBody>
          <a:bodyPr>
            <a:spAutoFit/>
          </a:bodyPr>
          <a:lstStyle/>
          <a:p>
            <a:r>
              <a:rPr lang="zh-CN" altLang="zh-CN" b="1">
                <a:latin typeface="微软雅黑" pitchFamily="34" charset="-122"/>
                <a:ea typeface="微软雅黑" pitchFamily="34" charset="-122"/>
              </a:rPr>
              <a:t>链家“心”服务</a:t>
            </a:r>
          </a:p>
          <a:p>
            <a:r>
              <a:rPr lang="en-US" altLang="zh-CN" b="1"/>
              <a:t>Homelink “whole-hearted” service</a:t>
            </a:r>
            <a:endParaRPr lang="zh-CN" altLang="zh-CN" b="1"/>
          </a:p>
          <a:p>
            <a:pPr>
              <a:lnSpc>
                <a:spcPts val="2100"/>
              </a:lnSpc>
            </a:pPr>
            <a:endParaRPr lang="en-US" altLang="zh-CN" sz="1500"/>
          </a:p>
          <a:p>
            <a:pPr>
              <a:lnSpc>
                <a:spcPts val="2100"/>
              </a:lnSpc>
            </a:pPr>
            <a:r>
              <a:rPr lang="zh-CN" altLang="zh-CN" sz="1400">
                <a:solidFill>
                  <a:srgbClr val="404040"/>
                </a:solidFill>
              </a:rPr>
              <a:t>真诚、率直的经纪人用“心”服务</a:t>
            </a:r>
          </a:p>
          <a:p>
            <a:pPr>
              <a:lnSpc>
                <a:spcPts val="2100"/>
              </a:lnSpc>
            </a:pPr>
            <a:r>
              <a:rPr lang="en-US" altLang="zh-CN" sz="1400">
                <a:solidFill>
                  <a:srgbClr val="404040"/>
                </a:solidFill>
              </a:rPr>
              <a:t>Honest and frank agents provide “whole-hearted” services.</a:t>
            </a:r>
            <a:endParaRPr lang="zh-CN" altLang="zh-CN" sz="1400">
              <a:solidFill>
                <a:srgbClr val="404040"/>
              </a:solidFill>
            </a:endParaRPr>
          </a:p>
        </p:txBody>
      </p:sp>
      <p:pic>
        <p:nvPicPr>
          <p:cNvPr id="37891" name="Picture 2" descr="d:\xudh3\桌面\再次修改\小画册最终-12.jpg"/>
          <p:cNvPicPr>
            <a:picLocks noChangeAspect="1" noChangeArrowheads="1"/>
          </p:cNvPicPr>
          <p:nvPr/>
        </p:nvPicPr>
        <p:blipFill>
          <a:blip r:embed="rId2" cstate="print"/>
          <a:srcRect/>
          <a:stretch>
            <a:fillRect/>
          </a:stretch>
        </p:blipFill>
        <p:spPr bwMode="auto">
          <a:xfrm>
            <a:off x="3178175" y="260350"/>
            <a:ext cx="5700713" cy="4824413"/>
          </a:xfrm>
          <a:prstGeom prst="rect">
            <a:avLst/>
          </a:prstGeom>
          <a:noFill/>
          <a:ln w="9525">
            <a:noFill/>
            <a:miter lim="800000"/>
            <a:headEnd/>
            <a:tailEnd/>
          </a:ln>
        </p:spPr>
      </p:pic>
      <p:sp>
        <p:nvSpPr>
          <p:cNvPr id="37892" name="矩形 5"/>
          <p:cNvSpPr>
            <a:spLocks noChangeArrowheads="1"/>
          </p:cNvSpPr>
          <p:nvPr/>
        </p:nvSpPr>
        <p:spPr bwMode="auto">
          <a:xfrm>
            <a:off x="107950" y="5302250"/>
            <a:ext cx="8569325" cy="628650"/>
          </a:xfrm>
          <a:prstGeom prst="rect">
            <a:avLst/>
          </a:prstGeom>
          <a:noFill/>
          <a:ln w="9525">
            <a:noFill/>
            <a:miter lim="800000"/>
            <a:headEnd/>
            <a:tailEnd/>
          </a:ln>
        </p:spPr>
        <p:txBody>
          <a:bodyPr>
            <a:spAutoFit/>
          </a:bodyPr>
          <a:lstStyle/>
          <a:p>
            <a:pPr>
              <a:lnSpc>
                <a:spcPts val="2200"/>
              </a:lnSpc>
            </a:pPr>
            <a:r>
              <a:rPr lang="zh-CN" altLang="zh-CN" sz="1400">
                <a:latin typeface="微软雅黑" pitchFamily="34" charset="-122"/>
                <a:ea typeface="微软雅黑" pitchFamily="34" charset="-122"/>
              </a:rPr>
              <a:t>链家有一群简单而又充满梦想的经纪人，他们凭借专业与执着，不断为客户提供更优质与贴心的服务，让房产交易变得轻松和愉悦！</a:t>
            </a:r>
          </a:p>
        </p:txBody>
      </p:sp>
      <p:sp>
        <p:nvSpPr>
          <p:cNvPr id="37893" name="矩形 5"/>
          <p:cNvSpPr>
            <a:spLocks noChangeArrowheads="1"/>
          </p:cNvSpPr>
          <p:nvPr/>
        </p:nvSpPr>
        <p:spPr bwMode="auto">
          <a:xfrm>
            <a:off x="107950" y="5940425"/>
            <a:ext cx="9001125" cy="657225"/>
          </a:xfrm>
          <a:prstGeom prst="rect">
            <a:avLst/>
          </a:prstGeom>
          <a:noFill/>
          <a:ln w="9525">
            <a:noFill/>
            <a:miter lim="800000"/>
            <a:headEnd/>
            <a:tailEnd/>
          </a:ln>
        </p:spPr>
        <p:txBody>
          <a:bodyPr>
            <a:spAutoFit/>
          </a:bodyPr>
          <a:lstStyle/>
          <a:p>
            <a:pPr>
              <a:lnSpc>
                <a:spcPts val="2200"/>
              </a:lnSpc>
            </a:pPr>
            <a:r>
              <a:rPr lang="en-US" altLang="zh-CN" sz="1400"/>
              <a:t>A group of simple agents full of dreams in Homelink constantly provide better and warmer services to customers depending on their profession and persistence to make house transaction more relaxed and delighted.</a:t>
            </a:r>
            <a:endParaRPr lang="zh-CN" altLang="zh-CN" sz="1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tor\桌面\真服务\3.12发布会\icon\4.jpg"/>
          <p:cNvPicPr>
            <a:picLocks noChangeAspect="1" noChangeArrowheads="1"/>
          </p:cNvPicPr>
          <p:nvPr/>
        </p:nvPicPr>
        <p:blipFill>
          <a:blip r:embed="rId2" cstate="print"/>
          <a:srcRect/>
          <a:stretch>
            <a:fillRect/>
          </a:stretch>
        </p:blipFill>
        <p:spPr bwMode="auto">
          <a:xfrm>
            <a:off x="6948264" y="4869160"/>
            <a:ext cx="1003300" cy="1560513"/>
          </a:xfrm>
          <a:prstGeom prst="rect">
            <a:avLst/>
          </a:prstGeom>
          <a:ln>
            <a:noFill/>
          </a:ln>
          <a:effectLst>
            <a:outerShdw blurRad="292100" dist="139700" dir="2700000" algn="tl" rotWithShape="0">
              <a:srgbClr val="333333">
                <a:alpha val="65000"/>
              </a:srgbClr>
            </a:outerShdw>
          </a:effectLst>
        </p:spPr>
      </p:pic>
      <p:pic>
        <p:nvPicPr>
          <p:cNvPr id="5" name="Picture 3" descr="C:\Documents and Settings\Administrator\桌面\真服务\3.12发布会\icon\真服务.png"/>
          <p:cNvPicPr>
            <a:picLocks noChangeAspect="1" noChangeArrowheads="1"/>
          </p:cNvPicPr>
          <p:nvPr/>
        </p:nvPicPr>
        <p:blipFill>
          <a:blip r:embed="rId3" cstate="print"/>
          <a:srcRect/>
          <a:stretch>
            <a:fillRect/>
          </a:stretch>
        </p:blipFill>
        <p:spPr bwMode="auto">
          <a:xfrm>
            <a:off x="3402782" y="1412776"/>
            <a:ext cx="2321346" cy="2305740"/>
          </a:xfrm>
          <a:prstGeom prst="rect">
            <a:avLst/>
          </a:prstGeom>
          <a:ln>
            <a:noFill/>
          </a:ln>
          <a:effectLst>
            <a:outerShdw blurRad="292100" dist="139700" dir="2700000" algn="tl" rotWithShape="0">
              <a:srgbClr val="333333">
                <a:alpha val="65000"/>
              </a:srgbClr>
            </a:outerShdw>
          </a:effectLst>
        </p:spPr>
      </p:pic>
      <p:pic>
        <p:nvPicPr>
          <p:cNvPr id="6" name="Picture 4" descr="C:\Documents and Settings\Administrator\桌面\真服务\3.12发布会\icon\1.jpg"/>
          <p:cNvPicPr>
            <a:picLocks noChangeAspect="1" noChangeArrowheads="1"/>
          </p:cNvPicPr>
          <p:nvPr/>
        </p:nvPicPr>
        <p:blipFill>
          <a:blip r:embed="rId4" cstate="print"/>
          <a:srcRect/>
          <a:stretch>
            <a:fillRect/>
          </a:stretch>
        </p:blipFill>
        <p:spPr bwMode="auto">
          <a:xfrm>
            <a:off x="2627784" y="4834086"/>
            <a:ext cx="1003300" cy="1560513"/>
          </a:xfrm>
          <a:prstGeom prst="rect">
            <a:avLst/>
          </a:prstGeom>
          <a:ln>
            <a:noFill/>
          </a:ln>
          <a:effectLst>
            <a:outerShdw blurRad="292100" dist="139700" dir="2700000" algn="tl" rotWithShape="0">
              <a:srgbClr val="333333">
                <a:alpha val="65000"/>
              </a:srgbClr>
            </a:outerShdw>
          </a:effectLst>
        </p:spPr>
      </p:pic>
      <p:pic>
        <p:nvPicPr>
          <p:cNvPr id="7" name="Picture 5" descr="C:\Documents and Settings\Administrator\桌面\真服务\3.12发布会\icon\2.jpg"/>
          <p:cNvPicPr>
            <a:picLocks noChangeAspect="1" noChangeArrowheads="1"/>
          </p:cNvPicPr>
          <p:nvPr/>
        </p:nvPicPr>
        <p:blipFill>
          <a:blip r:embed="rId5" cstate="print"/>
          <a:srcRect/>
          <a:stretch>
            <a:fillRect/>
          </a:stretch>
        </p:blipFill>
        <p:spPr bwMode="auto">
          <a:xfrm>
            <a:off x="1187624" y="4840132"/>
            <a:ext cx="1003300" cy="1560513"/>
          </a:xfrm>
          <a:prstGeom prst="rect">
            <a:avLst/>
          </a:prstGeom>
          <a:ln>
            <a:noFill/>
          </a:ln>
          <a:effectLst>
            <a:outerShdw blurRad="292100" dist="139700" dir="2700000" algn="tl" rotWithShape="0">
              <a:srgbClr val="333333">
                <a:alpha val="65000"/>
              </a:srgbClr>
            </a:outerShdw>
          </a:effectLst>
        </p:spPr>
      </p:pic>
      <p:pic>
        <p:nvPicPr>
          <p:cNvPr id="8" name="Picture 6" descr="C:\Documents and Settings\Administrator\桌面\真服务\3.12发布会\icon\3.jpg"/>
          <p:cNvPicPr>
            <a:picLocks noChangeAspect="1" noChangeArrowheads="1"/>
          </p:cNvPicPr>
          <p:nvPr/>
        </p:nvPicPr>
        <p:blipFill>
          <a:blip r:embed="rId6" cstate="print"/>
          <a:srcRect/>
          <a:stretch>
            <a:fillRect/>
          </a:stretch>
        </p:blipFill>
        <p:spPr bwMode="auto">
          <a:xfrm>
            <a:off x="5508104" y="4854646"/>
            <a:ext cx="1003300" cy="1560513"/>
          </a:xfrm>
          <a:prstGeom prst="rect">
            <a:avLst/>
          </a:prstGeom>
          <a:ln>
            <a:noFill/>
          </a:ln>
          <a:effectLst>
            <a:outerShdw blurRad="292100" dist="139700" dir="2700000" algn="tl" rotWithShape="0">
              <a:srgbClr val="333333">
                <a:alpha val="65000"/>
              </a:srgbClr>
            </a:outerShdw>
          </a:effectLst>
        </p:spPr>
      </p:pic>
      <p:pic>
        <p:nvPicPr>
          <p:cNvPr id="9" name="Picture 2" descr="C:\Documents and Settings\Administrator\桌面\真服务\3.12发布会\icon\真服务ICON（全）(1).jpg"/>
          <p:cNvPicPr>
            <a:picLocks noChangeAspect="1" noChangeArrowheads="1"/>
          </p:cNvPicPr>
          <p:nvPr/>
        </p:nvPicPr>
        <p:blipFill>
          <a:blip r:embed="rId7" cstate="print"/>
          <a:srcRect/>
          <a:stretch>
            <a:fillRect/>
          </a:stretch>
        </p:blipFill>
        <p:spPr bwMode="auto">
          <a:xfrm>
            <a:off x="4037831" y="4834086"/>
            <a:ext cx="1038225" cy="161925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51520" y="260648"/>
            <a:ext cx="8001056" cy="1000274"/>
          </a:xfrm>
          <a:prstGeom prst="rect">
            <a:avLst/>
          </a:prstGeom>
          <a:noFill/>
        </p:spPr>
        <p:txBody>
          <a:bodyPr wrap="square" rtlCol="0">
            <a:spAutoFit/>
          </a:bodyPr>
          <a:lstStyle/>
          <a:p>
            <a:pPr>
              <a:lnSpc>
                <a:spcPct val="150000"/>
              </a:lnSpc>
              <a:spcBef>
                <a:spcPts val="600"/>
              </a:spcBef>
            </a:pPr>
            <a:r>
              <a:rPr lang="en-US" altLang="zh-CN" b="1" dirty="0" smtClean="0">
                <a:ea typeface="微软雅黑" pitchFamily="34" charset="-122"/>
                <a:cs typeface="Arial" charset="0"/>
              </a:rPr>
              <a:t>2013</a:t>
            </a:r>
            <a:r>
              <a:rPr lang="zh-CN" altLang="en-US" b="1" dirty="0" smtClean="0">
                <a:ea typeface="微软雅黑" pitchFamily="34" charset="-122"/>
                <a:cs typeface="Arial" charset="0"/>
              </a:rPr>
              <a:t>年</a:t>
            </a:r>
            <a:r>
              <a:rPr lang="en-US" altLang="zh-CN" b="1" dirty="0" smtClean="0">
                <a:ea typeface="微软雅黑" pitchFamily="34" charset="-122"/>
                <a:cs typeface="Arial" charset="0"/>
              </a:rPr>
              <a:t>4</a:t>
            </a:r>
            <a:r>
              <a:rPr lang="zh-CN" altLang="en-US" b="1" dirty="0" smtClean="0">
                <a:ea typeface="微软雅黑" pitchFamily="34" charset="-122"/>
                <a:cs typeface="Arial" charset="0"/>
              </a:rPr>
              <a:t>月</a:t>
            </a:r>
            <a:r>
              <a:rPr lang="en-US" altLang="zh-CN" b="1" dirty="0" smtClean="0">
                <a:ea typeface="微软雅黑" pitchFamily="34" charset="-122"/>
                <a:cs typeface="Arial" charset="0"/>
              </a:rPr>
              <a:t>9</a:t>
            </a:r>
            <a:r>
              <a:rPr lang="zh-CN" altLang="en-US" b="1" dirty="0" smtClean="0">
                <a:ea typeface="微软雅黑" pitchFamily="34" charset="-122"/>
                <a:cs typeface="Arial" charset="0"/>
              </a:rPr>
              <a:t>日</a:t>
            </a:r>
            <a:endParaRPr lang="en-US" altLang="zh-CN" b="1" dirty="0" smtClean="0">
              <a:ea typeface="微软雅黑" pitchFamily="34" charset="-122"/>
              <a:cs typeface="Arial" charset="0"/>
            </a:endParaRPr>
          </a:p>
          <a:p>
            <a:pPr>
              <a:lnSpc>
                <a:spcPct val="150000"/>
              </a:lnSpc>
              <a:spcBef>
                <a:spcPts val="600"/>
              </a:spcBef>
            </a:pPr>
            <a:r>
              <a:rPr lang="zh-CN" altLang="en-US" b="1" dirty="0" smtClean="0">
                <a:ea typeface="微软雅黑" pitchFamily="34" charset="-122"/>
                <a:cs typeface="Arial" charset="0"/>
              </a:rPr>
              <a:t>链家地产北京公司正式推行：</a:t>
            </a:r>
            <a:r>
              <a:rPr lang="zh-CN" altLang="en-US" b="1" dirty="0" smtClean="0">
                <a:solidFill>
                  <a:srgbClr val="FF0000"/>
                </a:solidFill>
                <a:ea typeface="微软雅黑" pitchFamily="34" charset="-122"/>
                <a:cs typeface="Arial" charset="0"/>
              </a:rPr>
              <a:t>真服务五重保障</a:t>
            </a:r>
            <a:endParaRPr lang="en-US" altLang="zh-CN" b="1" dirty="0" smtClean="0">
              <a:ea typeface="微软雅黑" pitchFamily="34" charset="-122"/>
              <a:cs typeface="Arial" charset="0"/>
            </a:endParaRPr>
          </a:p>
        </p:txBody>
      </p:sp>
      <p:sp>
        <p:nvSpPr>
          <p:cNvPr id="11" name="矩形 10"/>
          <p:cNvSpPr/>
          <p:nvPr/>
        </p:nvSpPr>
        <p:spPr>
          <a:xfrm>
            <a:off x="0" y="3861048"/>
            <a:ext cx="9144000" cy="648072"/>
          </a:xfrm>
          <a:prstGeom prst="rect">
            <a:avLst/>
          </a:prstGeom>
          <a:solidFill>
            <a:srgbClr val="DB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5125" algn="ctr">
              <a:lnSpc>
                <a:spcPct val="200000"/>
              </a:lnSpc>
              <a:buClr>
                <a:srgbClr val="004715"/>
              </a:buClr>
              <a:buSzPct val="100000"/>
            </a:pPr>
            <a:endParaRPr lang="zh-CN" altLang="en-US" sz="2200" b="1" dirty="0">
              <a:solidFill>
                <a:schemeClr val="tx1"/>
              </a:solidFill>
              <a:latin typeface="微软雅黑" pitchFamily="34" charset="-122"/>
              <a:ea typeface="微软雅黑" pitchFamily="34" charset="-122"/>
            </a:endParaRPr>
          </a:p>
        </p:txBody>
      </p:sp>
      <p:sp>
        <p:nvSpPr>
          <p:cNvPr id="12" name="TextBox 11"/>
          <p:cNvSpPr txBox="1"/>
          <p:nvPr/>
        </p:nvSpPr>
        <p:spPr>
          <a:xfrm>
            <a:off x="0" y="4005064"/>
            <a:ext cx="9144000" cy="477054"/>
          </a:xfrm>
          <a:prstGeom prst="rect">
            <a:avLst/>
          </a:prstGeom>
          <a:noFill/>
        </p:spPr>
        <p:txBody>
          <a:bodyPr wrap="square" rtlCol="0">
            <a:spAutoFit/>
          </a:bodyPr>
          <a:lstStyle/>
          <a:p>
            <a:pPr algn="ctr"/>
            <a:r>
              <a:rPr lang="zh-CN" altLang="en-US" sz="2500" b="1" dirty="0" smtClean="0">
                <a:latin typeface="微软雅黑" pitchFamily="34" charset="-122"/>
                <a:ea typeface="微软雅黑" pitchFamily="34" charset="-122"/>
              </a:rPr>
              <a:t>打造房产中介行业服务标准</a:t>
            </a:r>
            <a:endParaRPr lang="zh-CN" altLang="en-US" sz="25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rot="20485010">
            <a:off x="-413646" y="4494870"/>
            <a:ext cx="3163863" cy="410344"/>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0485010">
            <a:off x="2394666" y="4210467"/>
            <a:ext cx="3163863" cy="410344"/>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4136094">
            <a:off x="2304939" y="4337376"/>
            <a:ext cx="517352" cy="410344"/>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0485010">
            <a:off x="5263552" y="4066451"/>
            <a:ext cx="3163863" cy="410344"/>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4136094">
            <a:off x="5173825" y="4193360"/>
            <a:ext cx="517352" cy="410344"/>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rot="20537292">
            <a:off x="8270345" y="3237310"/>
            <a:ext cx="978408" cy="796327"/>
          </a:xfrm>
          <a:prstGeom prst="right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rot="20481727">
            <a:off x="116637" y="4892070"/>
            <a:ext cx="2455743" cy="1200329"/>
          </a:xfrm>
          <a:prstGeom prst="rect">
            <a:avLst/>
          </a:prstGeom>
          <a:noFill/>
        </p:spPr>
        <p:txBody>
          <a:bodyPr wrap="square" rtlCol="0">
            <a:spAutoFit/>
          </a:bodyPr>
          <a:lstStyle/>
          <a:p>
            <a:r>
              <a:rPr lang="en-US" altLang="zh-CN" b="1" dirty="0" smtClean="0">
                <a:latin typeface="微软雅黑" pitchFamily="34" charset="-122"/>
                <a:ea typeface="微软雅黑" pitchFamily="34" charset="-122"/>
              </a:rPr>
              <a:t>2003</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我们用“签三方约、不吃差价”定义了什么叫“</a:t>
            </a:r>
            <a:r>
              <a:rPr lang="zh-CN" altLang="en-US" dirty="0" smtClean="0">
                <a:solidFill>
                  <a:srgbClr val="FF0000"/>
                </a:solidFill>
                <a:latin typeface="微软雅黑" pitchFamily="34" charset="-122"/>
                <a:ea typeface="微软雅黑" pitchFamily="34" charset="-122"/>
              </a:rPr>
              <a:t>透明交易</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14" name="TextBox 13"/>
          <p:cNvSpPr txBox="1"/>
          <p:nvPr/>
        </p:nvSpPr>
        <p:spPr>
          <a:xfrm rot="20481727">
            <a:off x="188645" y="3141865"/>
            <a:ext cx="2455743" cy="1200329"/>
          </a:xfrm>
          <a:prstGeom prst="rect">
            <a:avLst/>
          </a:prstGeom>
          <a:noFill/>
        </p:spPr>
        <p:txBody>
          <a:bodyPr wrap="square" rtlCol="0">
            <a:spAutoFit/>
          </a:bodyPr>
          <a:lstStyle/>
          <a:p>
            <a:r>
              <a:rPr lang="en-US" altLang="zh-CN" b="1" dirty="0" smtClean="0">
                <a:latin typeface="微软雅黑" pitchFamily="34" charset="-122"/>
                <a:ea typeface="微软雅黑" pitchFamily="34" charset="-122"/>
              </a:rPr>
              <a:t>2006</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我们用“资金监管”定义了什么叫“</a:t>
            </a:r>
            <a:r>
              <a:rPr lang="zh-CN" altLang="en-US" dirty="0" smtClean="0">
                <a:solidFill>
                  <a:srgbClr val="FF0000"/>
                </a:solidFill>
                <a:latin typeface="微软雅黑" pitchFamily="34" charset="-122"/>
                <a:ea typeface="微软雅黑" pitchFamily="34" charset="-122"/>
              </a:rPr>
              <a:t>交易资金安全</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15" name="TextBox 14"/>
          <p:cNvSpPr txBox="1"/>
          <p:nvPr/>
        </p:nvSpPr>
        <p:spPr>
          <a:xfrm rot="20481727">
            <a:off x="2683188" y="2947854"/>
            <a:ext cx="2455743" cy="1200329"/>
          </a:xfrm>
          <a:prstGeom prst="rect">
            <a:avLst/>
          </a:prstGeom>
          <a:noFill/>
        </p:spPr>
        <p:txBody>
          <a:bodyPr wrap="square" rtlCol="0">
            <a:spAutoFit/>
          </a:bodyPr>
          <a:lstStyle/>
          <a:p>
            <a:r>
              <a:rPr lang="en-US" altLang="zh-CN" b="1" dirty="0" smtClean="0">
                <a:latin typeface="微软雅黑" pitchFamily="34" charset="-122"/>
                <a:ea typeface="微软雅黑" pitchFamily="34" charset="-122"/>
              </a:rPr>
              <a:t>2011</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我们用“</a:t>
            </a:r>
            <a:r>
              <a:rPr lang="en-US" altLang="zh-CN" dirty="0" smtClean="0">
                <a:latin typeface="微软雅黑" pitchFamily="34" charset="-122"/>
                <a:ea typeface="微软雅黑" pitchFamily="34" charset="-122"/>
              </a:rPr>
              <a:t>100%</a:t>
            </a:r>
            <a:r>
              <a:rPr lang="zh-CN" altLang="en-US" dirty="0" smtClean="0">
                <a:latin typeface="微软雅黑" pitchFamily="34" charset="-122"/>
                <a:ea typeface="微软雅黑" pitchFamily="34" charset="-122"/>
              </a:rPr>
              <a:t>真房源”定义了什么叫“</a:t>
            </a:r>
            <a:r>
              <a:rPr lang="zh-CN" altLang="en-US" dirty="0" smtClean="0">
                <a:solidFill>
                  <a:srgbClr val="FF0000"/>
                </a:solidFill>
                <a:latin typeface="微软雅黑" pitchFamily="34" charset="-122"/>
                <a:ea typeface="微软雅黑" pitchFamily="34" charset="-122"/>
              </a:rPr>
              <a:t>物件信息基本的交付标准</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16" name="TextBox 15"/>
          <p:cNvSpPr txBox="1"/>
          <p:nvPr/>
        </p:nvSpPr>
        <p:spPr>
          <a:xfrm rot="20481727">
            <a:off x="2699459" y="4627228"/>
            <a:ext cx="2761252" cy="1200329"/>
          </a:xfrm>
          <a:prstGeom prst="rect">
            <a:avLst/>
          </a:prstGeom>
          <a:noFill/>
        </p:spPr>
        <p:txBody>
          <a:bodyPr wrap="square" rtlCol="0">
            <a:spAutoFit/>
          </a:bodyPr>
          <a:lstStyle/>
          <a:p>
            <a:r>
              <a:rPr lang="en-US" altLang="zh-CN" b="1" dirty="0" smtClean="0">
                <a:latin typeface="微软雅黑" pitchFamily="34" charset="-122"/>
                <a:ea typeface="微软雅黑" pitchFamily="34" charset="-122"/>
              </a:rPr>
              <a:t>2013</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我们用“签约风险告知”</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开始定义什么叫“</a:t>
            </a:r>
            <a:r>
              <a:rPr lang="zh-CN" altLang="en-US" dirty="0" smtClean="0">
                <a:solidFill>
                  <a:srgbClr val="FF0000"/>
                </a:solidFill>
                <a:latin typeface="微软雅黑" pitchFamily="34" charset="-122"/>
                <a:ea typeface="微软雅黑" pitchFamily="34" charset="-122"/>
              </a:rPr>
              <a:t>基本交易风险揭示</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17" name="TextBox 16"/>
          <p:cNvSpPr txBox="1"/>
          <p:nvPr/>
        </p:nvSpPr>
        <p:spPr>
          <a:xfrm rot="20481727">
            <a:off x="5268037" y="2262405"/>
            <a:ext cx="3369295" cy="1754326"/>
          </a:xfrm>
          <a:prstGeom prst="rect">
            <a:avLst/>
          </a:prstGeom>
          <a:noFill/>
        </p:spPr>
        <p:txBody>
          <a:bodyPr wrap="square" rtlCol="0">
            <a:spAutoFit/>
          </a:bodyPr>
          <a:lstStyle/>
          <a:p>
            <a:r>
              <a:rPr lang="en-US" altLang="zh-CN" b="1" dirty="0" smtClean="0">
                <a:latin typeface="微软雅黑" pitchFamily="34" charset="-122"/>
                <a:ea typeface="微软雅黑" pitchFamily="34" charset="-122"/>
              </a:rPr>
              <a:t>2013</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我们用“真实成交价”</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开始定义什么叫“</a:t>
            </a:r>
            <a:r>
              <a:rPr lang="zh-CN" altLang="en-US" dirty="0" smtClean="0">
                <a:solidFill>
                  <a:srgbClr val="FF0000"/>
                </a:solidFill>
                <a:latin typeface="微软雅黑" pitchFamily="34" charset="-122"/>
                <a:ea typeface="微软雅黑" pitchFamily="34" charset="-122"/>
              </a:rPr>
              <a:t>职业经纪人的市场行情揭示能力</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用“嫌恶设施披露”定义什么叫“</a:t>
            </a:r>
            <a:r>
              <a:rPr lang="zh-CN" altLang="en-US" dirty="0" smtClean="0">
                <a:solidFill>
                  <a:srgbClr val="FF0000"/>
                </a:solidFill>
                <a:latin typeface="微软雅黑" pitchFamily="34" charset="-122"/>
                <a:ea typeface="微软雅黑" pitchFamily="34" charset="-122"/>
              </a:rPr>
              <a:t>瑕疵信息揭示标准</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18" name="TextBox 17"/>
          <p:cNvSpPr txBox="1"/>
          <p:nvPr/>
        </p:nvSpPr>
        <p:spPr>
          <a:xfrm rot="20481727">
            <a:off x="5498159" y="4429756"/>
            <a:ext cx="3259918" cy="923330"/>
          </a:xfrm>
          <a:prstGeom prst="rect">
            <a:avLst/>
          </a:prstGeom>
          <a:noFill/>
        </p:spPr>
        <p:txBody>
          <a:bodyPr wrap="square" rtlCol="0">
            <a:spAutoFit/>
          </a:bodyPr>
          <a:lstStyle/>
          <a:p>
            <a:r>
              <a:rPr lang="en-US" altLang="zh-CN" b="1" dirty="0" smtClean="0">
                <a:latin typeface="微软雅黑" pitchFamily="34" charset="-122"/>
                <a:ea typeface="微软雅黑" pitchFamily="34" charset="-122"/>
              </a:rPr>
              <a:t>2013</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我们用“投诉单单公示”</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开始定义什么叫“</a:t>
            </a:r>
            <a:r>
              <a:rPr lang="zh-CN" altLang="en-US" dirty="0" smtClean="0">
                <a:solidFill>
                  <a:srgbClr val="FF0000"/>
                </a:solidFill>
                <a:latin typeface="微软雅黑" pitchFamily="34" charset="-122"/>
                <a:ea typeface="微软雅黑" pitchFamily="34" charset="-122"/>
              </a:rPr>
              <a:t>服务评价</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19" name="TextBox 18"/>
          <p:cNvSpPr txBox="1"/>
          <p:nvPr/>
        </p:nvSpPr>
        <p:spPr>
          <a:xfrm>
            <a:off x="179512" y="260648"/>
            <a:ext cx="5955476" cy="477054"/>
          </a:xfrm>
          <a:prstGeom prst="rect">
            <a:avLst/>
          </a:prstGeom>
          <a:noFill/>
        </p:spPr>
        <p:txBody>
          <a:bodyPr wrap="none" rtlCol="0">
            <a:spAutoFit/>
          </a:bodyPr>
          <a:lstStyle/>
          <a:p>
            <a:r>
              <a:rPr lang="zh-CN" altLang="en-US" sz="2500" dirty="0" smtClean="0">
                <a:latin typeface="微软雅黑" pitchFamily="34" charset="-122"/>
                <a:ea typeface="微软雅黑" pitchFamily="34" charset="-122"/>
              </a:rPr>
              <a:t>链家致力于为客户提供“有标准”的服务</a:t>
            </a:r>
            <a:endParaRPr lang="zh-CN" altLang="en-US" sz="25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组合 14"/>
          <p:cNvGrpSpPr>
            <a:grpSpLocks/>
          </p:cNvGrpSpPr>
          <p:nvPr/>
        </p:nvGrpSpPr>
        <p:grpSpPr bwMode="auto">
          <a:xfrm>
            <a:off x="0" y="44450"/>
            <a:ext cx="9109075" cy="6813550"/>
            <a:chOff x="0" y="44624"/>
            <a:chExt cx="9108504" cy="6813376"/>
          </a:xfrm>
        </p:grpSpPr>
        <p:pic>
          <p:nvPicPr>
            <p:cNvPr id="38916" name="Picture 4" descr="d:\hanlu1\桌面\再次修改\小画册最终-13.jpg"/>
            <p:cNvPicPr>
              <a:picLocks noChangeAspect="1" noChangeArrowheads="1"/>
            </p:cNvPicPr>
            <p:nvPr/>
          </p:nvPicPr>
          <p:blipFill>
            <a:blip r:embed="rId2" cstate="print"/>
            <a:srcRect/>
            <a:stretch>
              <a:fillRect/>
            </a:stretch>
          </p:blipFill>
          <p:spPr bwMode="auto">
            <a:xfrm>
              <a:off x="5655294" y="44624"/>
              <a:ext cx="3453210" cy="3600400"/>
            </a:xfrm>
            <a:prstGeom prst="rect">
              <a:avLst/>
            </a:prstGeom>
            <a:noFill/>
            <a:ln w="9525">
              <a:noFill/>
              <a:miter lim="800000"/>
              <a:headEnd/>
              <a:tailEnd/>
            </a:ln>
          </p:spPr>
        </p:pic>
        <p:pic>
          <p:nvPicPr>
            <p:cNvPr id="38917" name="Picture 4" descr="d:\hanlu1\桌面\再次修改\小画册最终-13.jpg"/>
            <p:cNvPicPr>
              <a:picLocks noChangeAspect="1" noChangeArrowheads="1"/>
            </p:cNvPicPr>
            <p:nvPr/>
          </p:nvPicPr>
          <p:blipFill>
            <a:blip r:embed="rId3" cstate="print"/>
            <a:srcRect/>
            <a:stretch>
              <a:fillRect/>
            </a:stretch>
          </p:blipFill>
          <p:spPr bwMode="auto">
            <a:xfrm>
              <a:off x="0" y="3635370"/>
              <a:ext cx="3851920" cy="3222630"/>
            </a:xfrm>
            <a:prstGeom prst="rect">
              <a:avLst/>
            </a:prstGeom>
            <a:noFill/>
            <a:ln w="9525">
              <a:noFill/>
              <a:miter lim="800000"/>
              <a:headEnd/>
              <a:tailEnd/>
            </a:ln>
          </p:spPr>
        </p:pic>
        <p:pic>
          <p:nvPicPr>
            <p:cNvPr id="38918" name="Picture 4" descr="d:\hanlu1\桌面\再次修改\小画册最终-13.jpg"/>
            <p:cNvPicPr>
              <a:picLocks noChangeAspect="1" noChangeArrowheads="1"/>
            </p:cNvPicPr>
            <p:nvPr/>
          </p:nvPicPr>
          <p:blipFill>
            <a:blip r:embed="rId4" cstate="print"/>
            <a:srcRect/>
            <a:stretch>
              <a:fillRect/>
            </a:stretch>
          </p:blipFill>
          <p:spPr bwMode="auto">
            <a:xfrm>
              <a:off x="4335143" y="3776929"/>
              <a:ext cx="4773361" cy="3036447"/>
            </a:xfrm>
            <a:prstGeom prst="rect">
              <a:avLst/>
            </a:prstGeom>
            <a:noFill/>
            <a:ln w="9525">
              <a:noFill/>
              <a:miter lim="800000"/>
              <a:headEnd/>
              <a:tailEnd/>
            </a:ln>
          </p:spPr>
        </p:pic>
        <p:grpSp>
          <p:nvGrpSpPr>
            <p:cNvPr id="38919" name="组合 9"/>
            <p:cNvGrpSpPr>
              <a:grpSpLocks/>
            </p:cNvGrpSpPr>
            <p:nvPr/>
          </p:nvGrpSpPr>
          <p:grpSpPr bwMode="auto">
            <a:xfrm>
              <a:off x="179512" y="781561"/>
              <a:ext cx="4067944" cy="2935471"/>
              <a:chOff x="683568" y="1553442"/>
              <a:chExt cx="2978556" cy="2267969"/>
            </a:xfrm>
          </p:grpSpPr>
          <p:pic>
            <p:nvPicPr>
              <p:cNvPr id="38924" name="Picture 4" descr="d:\hanlu1\桌面\再次修改\小画册最终-13.jpg"/>
              <p:cNvPicPr>
                <a:picLocks noChangeAspect="1" noChangeArrowheads="1"/>
              </p:cNvPicPr>
              <p:nvPr/>
            </p:nvPicPr>
            <p:blipFill>
              <a:blip r:embed="rId5" cstate="print"/>
              <a:srcRect/>
              <a:stretch>
                <a:fillRect/>
              </a:stretch>
            </p:blipFill>
            <p:spPr bwMode="auto">
              <a:xfrm>
                <a:off x="683568" y="1596052"/>
                <a:ext cx="2978556" cy="2225359"/>
              </a:xfrm>
              <a:prstGeom prst="rect">
                <a:avLst/>
              </a:prstGeom>
              <a:noFill/>
              <a:ln w="9525">
                <a:noFill/>
                <a:miter lim="800000"/>
                <a:headEnd/>
                <a:tailEnd/>
              </a:ln>
            </p:spPr>
          </p:pic>
          <p:sp>
            <p:nvSpPr>
              <p:cNvPr id="8" name="矩形 7"/>
              <p:cNvSpPr/>
              <p:nvPr/>
            </p:nvSpPr>
            <p:spPr>
              <a:xfrm>
                <a:off x="683469" y="1553167"/>
                <a:ext cx="1440086" cy="43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grpSp>
        <p:sp>
          <p:nvSpPr>
            <p:cNvPr id="11" name="矩形 10"/>
            <p:cNvSpPr/>
            <p:nvPr/>
          </p:nvSpPr>
          <p:spPr>
            <a:xfrm>
              <a:off x="3852621" y="2636946"/>
              <a:ext cx="503205" cy="1008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12" name="矩形 11"/>
            <p:cNvSpPr/>
            <p:nvPr/>
          </p:nvSpPr>
          <p:spPr>
            <a:xfrm>
              <a:off x="3492281" y="3644982"/>
              <a:ext cx="503206" cy="1008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13" name="矩形 12"/>
            <p:cNvSpPr/>
            <p:nvPr/>
          </p:nvSpPr>
          <p:spPr>
            <a:xfrm>
              <a:off x="4284394" y="5849964"/>
              <a:ext cx="1439772" cy="1008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14" name="矩形 13"/>
            <p:cNvSpPr/>
            <p:nvPr/>
          </p:nvSpPr>
          <p:spPr>
            <a:xfrm>
              <a:off x="4284394" y="5229267"/>
              <a:ext cx="863546" cy="647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grpSp>
      <p:sp>
        <p:nvSpPr>
          <p:cNvPr id="38915" name="矩形 3"/>
          <p:cNvSpPr>
            <a:spLocks noChangeArrowheads="1"/>
          </p:cNvSpPr>
          <p:nvPr/>
        </p:nvSpPr>
        <p:spPr bwMode="auto">
          <a:xfrm>
            <a:off x="179388" y="188913"/>
            <a:ext cx="4824412" cy="682625"/>
          </a:xfrm>
          <a:prstGeom prst="rect">
            <a:avLst/>
          </a:prstGeom>
          <a:noFill/>
          <a:ln w="9525">
            <a:noFill/>
            <a:miter lim="800000"/>
            <a:headEnd/>
            <a:tailEnd/>
          </a:ln>
        </p:spPr>
        <p:txBody>
          <a:bodyPr>
            <a:spAutoFit/>
          </a:bodyPr>
          <a:lstStyle/>
          <a:p>
            <a:pPr>
              <a:lnSpc>
                <a:spcPts val="2300"/>
              </a:lnSpc>
            </a:pPr>
            <a:r>
              <a:rPr lang="zh-CN" altLang="en-US" b="1">
                <a:latin typeface="微软雅黑" pitchFamily="34" charset="-122"/>
                <a:ea typeface="微软雅黑" pitchFamily="34" charset="-122"/>
              </a:rPr>
              <a:t>科技链家  </a:t>
            </a:r>
            <a:r>
              <a:rPr lang="en-US" altLang="zh-CN" b="1">
                <a:latin typeface="微软雅黑" pitchFamily="34" charset="-122"/>
                <a:ea typeface="微软雅黑" pitchFamily="34" charset="-122"/>
              </a:rPr>
              <a:t>Intelligent Homelink</a:t>
            </a:r>
          </a:p>
          <a:p>
            <a:pPr>
              <a:lnSpc>
                <a:spcPts val="2300"/>
              </a:lnSpc>
            </a:pPr>
            <a:r>
              <a:rPr lang="zh-CN" altLang="zh-CN" sz="1400" b="1">
                <a:latin typeface="微软雅黑" pitchFamily="34" charset="-122"/>
                <a:ea typeface="微软雅黑" pitchFamily="34" charset="-122"/>
              </a:rPr>
              <a:t>开启智慧营销时代</a:t>
            </a:r>
            <a:r>
              <a:rPr lang="en-US" altLang="zh-CN" sz="1400" b="1">
                <a:latin typeface="微软雅黑" pitchFamily="34" charset="-122"/>
                <a:ea typeface="微软雅黑" pitchFamily="34" charset="-122"/>
              </a:rPr>
              <a:t>   </a:t>
            </a:r>
            <a:r>
              <a:rPr lang="en-US" altLang="zh-CN" sz="1400" b="1"/>
              <a:t>Open the wisdom marketing age</a:t>
            </a:r>
            <a:endParaRPr lang="zh-CN" altLang="zh-CN" sz="1400"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3"/>
          <p:cNvSpPr>
            <a:spLocks noChangeArrowheads="1"/>
          </p:cNvSpPr>
          <p:nvPr/>
        </p:nvSpPr>
        <p:spPr bwMode="auto">
          <a:xfrm>
            <a:off x="214313" y="1125538"/>
            <a:ext cx="8750300" cy="2746375"/>
          </a:xfrm>
          <a:prstGeom prst="rect">
            <a:avLst/>
          </a:prstGeom>
          <a:noFill/>
          <a:ln w="9525">
            <a:noFill/>
            <a:miter lim="800000"/>
            <a:headEnd/>
            <a:tailEnd/>
          </a:ln>
        </p:spPr>
        <p:txBody>
          <a:bodyPr>
            <a:spAutoFit/>
          </a:bodyPr>
          <a:lstStyle/>
          <a:p>
            <a:pPr>
              <a:lnSpc>
                <a:spcPts val="2300"/>
              </a:lnSpc>
              <a:buFont typeface="Wingdings" pitchFamily="2" charset="2"/>
              <a:buChar char="l"/>
            </a:pPr>
            <a:r>
              <a:rPr lang="en-US" altLang="zh-CN" sz="1400"/>
              <a:t> </a:t>
            </a:r>
            <a:r>
              <a:rPr lang="zh-CN" altLang="zh-CN" sz="1400"/>
              <a:t>真房源金标准：国内首个践行</a:t>
            </a:r>
            <a:r>
              <a:rPr lang="en-US" altLang="zh-CN" sz="1400"/>
              <a:t>100%</a:t>
            </a:r>
            <a:r>
              <a:rPr lang="zh-CN" altLang="zh-CN" sz="1400"/>
              <a:t>真房源的二手房网站，房源真实存在、真实委托、真实价格，绝无重复。</a:t>
            </a:r>
          </a:p>
          <a:p>
            <a:pPr>
              <a:lnSpc>
                <a:spcPts val="2300"/>
              </a:lnSpc>
              <a:buFont typeface="Wingdings" pitchFamily="2" charset="2"/>
              <a:buChar char="l"/>
            </a:pPr>
            <a:r>
              <a:rPr lang="en-US" altLang="zh-CN" sz="1400"/>
              <a:t> </a:t>
            </a:r>
            <a:r>
              <a:rPr lang="zh-CN" altLang="zh-CN" sz="1400"/>
              <a:t>独家公开客户看房、成交信息，打破行业“潜规则”，通过小区历史成交信息，为您提供更真实的市场预测，帮您进行购房决策。七种特色标签，帮您快速识别好房。</a:t>
            </a:r>
          </a:p>
          <a:p>
            <a:pPr>
              <a:lnSpc>
                <a:spcPts val="2300"/>
              </a:lnSpc>
              <a:buFont typeface="Wingdings" pitchFamily="2" charset="2"/>
              <a:buChar char="l"/>
            </a:pPr>
            <a:r>
              <a:rPr lang="en-US" altLang="zh-CN" sz="1400"/>
              <a:t> </a:t>
            </a:r>
            <a:r>
              <a:rPr lang="zh-CN" altLang="zh-CN" sz="1400"/>
              <a:t>经纪人多维度评价房源、业主亲自描述房源特点，一房多评，让房子不再有秘密。</a:t>
            </a:r>
          </a:p>
          <a:p>
            <a:pPr>
              <a:lnSpc>
                <a:spcPts val="2300"/>
              </a:lnSpc>
              <a:buFont typeface="Wingdings" pitchFamily="2" charset="2"/>
              <a:buChar char="l"/>
            </a:pPr>
            <a:r>
              <a:rPr lang="en-US" altLang="zh-CN" sz="1400"/>
              <a:t> </a:t>
            </a:r>
            <a:r>
              <a:rPr lang="zh-CN" altLang="zh-CN" sz="1400"/>
              <a:t>学区房频道汇集名校学区房，学校划片小区查询，购买资质评估，第一时间获学区房新房源，轻松解决住房和上学。</a:t>
            </a:r>
            <a:endParaRPr lang="en-US" altLang="zh-CN" sz="1400"/>
          </a:p>
          <a:p>
            <a:pPr>
              <a:lnSpc>
                <a:spcPts val="2300"/>
              </a:lnSpc>
              <a:buFont typeface="Wingdings" pitchFamily="2" charset="2"/>
              <a:buChar char="l"/>
            </a:pPr>
            <a:r>
              <a:rPr lang="zh-CN" altLang="zh-CN" sz="1400"/>
              <a:t>汇集</a:t>
            </a:r>
            <a:r>
              <a:rPr lang="en-US" altLang="zh-CN" sz="1400"/>
              <a:t>41</a:t>
            </a:r>
            <a:r>
              <a:rPr lang="zh-CN" altLang="zh-CN" sz="1400"/>
              <a:t>类</a:t>
            </a:r>
            <a:r>
              <a:rPr lang="en-US" altLang="zh-CN" sz="1400"/>
              <a:t>270000</a:t>
            </a:r>
            <a:r>
              <a:rPr lang="zh-CN" altLang="zh-CN" sz="1400"/>
              <a:t>＋条房产常见问题及解答，</a:t>
            </a:r>
            <a:r>
              <a:rPr lang="en-US" altLang="zh-CN" sz="1400"/>
              <a:t>10000</a:t>
            </a:r>
            <a:r>
              <a:rPr lang="zh-CN" altLang="zh-CN" sz="1400"/>
              <a:t>＋名房产专家随时在线，有问必答。</a:t>
            </a:r>
            <a:endParaRPr lang="en-US" altLang="zh-CN" sz="1400"/>
          </a:p>
          <a:p>
            <a:pPr>
              <a:lnSpc>
                <a:spcPts val="2300"/>
              </a:lnSpc>
              <a:buFont typeface="Wingdings" pitchFamily="2" charset="2"/>
              <a:buChar char="l"/>
            </a:pPr>
            <a:r>
              <a:rPr lang="en-US" altLang="zh-CN" sz="1400"/>
              <a:t> </a:t>
            </a:r>
            <a:r>
              <a:rPr lang="zh-CN" altLang="zh-CN" sz="1400"/>
              <a:t>查询小区成交价、收藏房源、变价通知、订阅房源、对比房源、虚假房源举报，六个小应用让找房效率加倍。</a:t>
            </a:r>
            <a:endParaRPr lang="en-US" altLang="zh-CN" sz="1400"/>
          </a:p>
          <a:p>
            <a:pPr>
              <a:lnSpc>
                <a:spcPts val="2300"/>
              </a:lnSpc>
              <a:buFont typeface="Wingdings" pitchFamily="2" charset="2"/>
              <a:buChar char="l"/>
            </a:pPr>
            <a:r>
              <a:rPr lang="en-US" altLang="zh-CN" sz="1400"/>
              <a:t> </a:t>
            </a:r>
            <a:r>
              <a:rPr lang="zh-CN" altLang="zh-CN" sz="1400"/>
              <a:t>掌上链家——</a:t>
            </a:r>
            <a:r>
              <a:rPr lang="en-US" altLang="zh-CN" sz="1400"/>
              <a:t>GPS</a:t>
            </a:r>
            <a:r>
              <a:rPr lang="zh-CN" altLang="zh-CN" sz="1400"/>
              <a:t>定位附近门店位置、全面的房源信息、地图找房更快更方便！</a:t>
            </a:r>
            <a:endParaRPr lang="en-US" altLang="zh-CN" sz="1400"/>
          </a:p>
        </p:txBody>
      </p:sp>
      <p:pic>
        <p:nvPicPr>
          <p:cNvPr id="39939" name="Picture 2" descr="d:\xudh3\桌面\再次修改\小画册最终-14.jpg"/>
          <p:cNvPicPr>
            <a:picLocks noChangeAspect="1" noChangeArrowheads="1"/>
          </p:cNvPicPr>
          <p:nvPr/>
        </p:nvPicPr>
        <p:blipFill>
          <a:blip r:embed="rId2" cstate="print"/>
          <a:srcRect/>
          <a:stretch>
            <a:fillRect/>
          </a:stretch>
        </p:blipFill>
        <p:spPr bwMode="auto">
          <a:xfrm>
            <a:off x="6372225" y="71438"/>
            <a:ext cx="2455863" cy="1054100"/>
          </a:xfrm>
          <a:prstGeom prst="rect">
            <a:avLst/>
          </a:prstGeom>
          <a:noFill/>
          <a:ln w="9525">
            <a:noFill/>
            <a:miter lim="800000"/>
            <a:headEnd/>
            <a:tailEnd/>
          </a:ln>
        </p:spPr>
      </p:pic>
      <p:grpSp>
        <p:nvGrpSpPr>
          <p:cNvPr id="39940" name="组合 6"/>
          <p:cNvGrpSpPr>
            <a:grpSpLocks/>
          </p:cNvGrpSpPr>
          <p:nvPr/>
        </p:nvGrpSpPr>
        <p:grpSpPr bwMode="auto">
          <a:xfrm>
            <a:off x="250825" y="3860800"/>
            <a:ext cx="7434263" cy="2925763"/>
            <a:chOff x="-227117" y="3269574"/>
            <a:chExt cx="7722221" cy="3502207"/>
          </a:xfrm>
        </p:grpSpPr>
        <p:pic>
          <p:nvPicPr>
            <p:cNvPr id="39941" name="Picture 5" descr="d:\hanlu1\桌面\再次修改\小画册最终-14.jpg"/>
            <p:cNvPicPr>
              <a:picLocks noChangeAspect="1" noChangeArrowheads="1"/>
            </p:cNvPicPr>
            <p:nvPr/>
          </p:nvPicPr>
          <p:blipFill>
            <a:blip r:embed="rId3" cstate="print"/>
            <a:srcRect/>
            <a:stretch>
              <a:fillRect/>
            </a:stretch>
          </p:blipFill>
          <p:spPr bwMode="auto">
            <a:xfrm>
              <a:off x="-227117" y="3269574"/>
              <a:ext cx="7704856" cy="3502207"/>
            </a:xfrm>
            <a:prstGeom prst="rect">
              <a:avLst/>
            </a:prstGeom>
            <a:noFill/>
            <a:ln w="9525">
              <a:noFill/>
              <a:miter lim="800000"/>
              <a:headEnd/>
              <a:tailEnd/>
            </a:ln>
          </p:spPr>
        </p:pic>
        <p:sp>
          <p:nvSpPr>
            <p:cNvPr id="6" name="矩形 5"/>
            <p:cNvSpPr/>
            <p:nvPr/>
          </p:nvSpPr>
          <p:spPr>
            <a:xfrm>
              <a:off x="4038821" y="3269574"/>
              <a:ext cx="3456283" cy="1295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3"/>
          <p:cNvSpPr>
            <a:spLocks noChangeArrowheads="1"/>
          </p:cNvSpPr>
          <p:nvPr/>
        </p:nvSpPr>
        <p:spPr bwMode="auto">
          <a:xfrm>
            <a:off x="250825" y="260350"/>
            <a:ext cx="7058025" cy="1587500"/>
          </a:xfrm>
          <a:prstGeom prst="rect">
            <a:avLst/>
          </a:prstGeom>
          <a:noFill/>
          <a:ln w="9525">
            <a:noFill/>
            <a:miter lim="800000"/>
            <a:headEnd/>
            <a:tailEnd/>
          </a:ln>
        </p:spPr>
        <p:txBody>
          <a:bodyPr>
            <a:spAutoFit/>
          </a:bodyPr>
          <a:lstStyle/>
          <a:p>
            <a:r>
              <a:rPr lang="zh-CN" altLang="zh-CN" b="1" dirty="0">
                <a:latin typeface="微软雅黑" pitchFamily="34" charset="-122"/>
                <a:ea typeface="微软雅黑" pitchFamily="34" charset="-122"/>
              </a:rPr>
              <a:t>链家公益</a:t>
            </a:r>
          </a:p>
          <a:p>
            <a:r>
              <a:rPr lang="en-US" altLang="zh-CN" b="1" dirty="0" err="1">
                <a:latin typeface="微软雅黑" pitchFamily="34" charset="-122"/>
                <a:ea typeface="微软雅黑" pitchFamily="34" charset="-122"/>
              </a:rPr>
              <a:t>Homelink</a:t>
            </a:r>
            <a:r>
              <a:rPr lang="en-US" altLang="zh-CN" b="1" dirty="0">
                <a:latin typeface="微软雅黑" pitchFamily="34" charset="-122"/>
                <a:ea typeface="微软雅黑" pitchFamily="34" charset="-122"/>
              </a:rPr>
              <a:t> public welfare</a:t>
            </a:r>
            <a:endParaRPr lang="zh-CN" altLang="zh-CN" b="1" dirty="0">
              <a:latin typeface="微软雅黑" pitchFamily="34" charset="-122"/>
              <a:ea typeface="微软雅黑" pitchFamily="34" charset="-122"/>
            </a:endParaRPr>
          </a:p>
          <a:p>
            <a:endParaRPr lang="en-US" altLang="zh-CN" sz="1400" dirty="0"/>
          </a:p>
          <a:p>
            <a:pPr>
              <a:lnSpc>
                <a:spcPts val="2300"/>
              </a:lnSpc>
            </a:pPr>
            <a:r>
              <a:rPr lang="zh-CN" altLang="zh-CN" sz="1400" dirty="0">
                <a:latin typeface="微软雅黑" pitchFamily="34" charset="-122"/>
                <a:ea typeface="微软雅黑" pitchFamily="34" charset="-122"/>
              </a:rPr>
              <a:t>链家地产坚信社会公益重大意义，持续不断在教育、社区服务等领域开展公益事业。</a:t>
            </a:r>
          </a:p>
          <a:p>
            <a:r>
              <a:rPr lang="en-US" altLang="zh-CN" sz="1400" dirty="0" err="1"/>
              <a:t>Homelink</a:t>
            </a:r>
            <a:r>
              <a:rPr lang="en-US" altLang="zh-CN" sz="1400" dirty="0"/>
              <a:t> firmly believes the significant meaning of public welfare and constantly develop public welfare in such fields as education and community service, etc.</a:t>
            </a:r>
            <a:endParaRPr lang="zh-CN" altLang="zh-CN" sz="1400" dirty="0"/>
          </a:p>
        </p:txBody>
      </p:sp>
      <p:pic>
        <p:nvPicPr>
          <p:cNvPr id="44035" name="Picture 2" descr="d:\xudh3\桌面\再次修改\小画册最终-16.jpg"/>
          <p:cNvPicPr>
            <a:picLocks noChangeAspect="1" noChangeArrowheads="1"/>
          </p:cNvPicPr>
          <p:nvPr/>
        </p:nvPicPr>
        <p:blipFill>
          <a:blip r:embed="rId2" cstate="print"/>
          <a:srcRect/>
          <a:stretch>
            <a:fillRect/>
          </a:stretch>
        </p:blipFill>
        <p:spPr bwMode="auto">
          <a:xfrm>
            <a:off x="7308850" y="115888"/>
            <a:ext cx="1655763" cy="1863725"/>
          </a:xfrm>
          <a:prstGeom prst="rect">
            <a:avLst/>
          </a:prstGeom>
          <a:noFill/>
          <a:ln w="9525">
            <a:noFill/>
            <a:miter lim="800000"/>
            <a:headEnd/>
            <a:tailEnd/>
          </a:ln>
        </p:spPr>
      </p:pic>
      <p:sp>
        <p:nvSpPr>
          <p:cNvPr id="44036" name="矩形 10"/>
          <p:cNvSpPr>
            <a:spLocks noChangeArrowheads="1"/>
          </p:cNvSpPr>
          <p:nvPr/>
        </p:nvSpPr>
        <p:spPr bwMode="auto">
          <a:xfrm>
            <a:off x="144463" y="2365375"/>
            <a:ext cx="3275012" cy="1568450"/>
          </a:xfrm>
          <a:prstGeom prst="rect">
            <a:avLst/>
          </a:prstGeom>
          <a:noFill/>
          <a:ln w="9525">
            <a:noFill/>
            <a:miter lim="800000"/>
            <a:headEnd/>
            <a:tailEnd/>
          </a:ln>
        </p:spPr>
        <p:txBody>
          <a:bodyPr>
            <a:spAutoFit/>
          </a:bodyPr>
          <a:lstStyle/>
          <a:p>
            <a:pPr>
              <a:lnSpc>
                <a:spcPts val="2300"/>
              </a:lnSpc>
            </a:pPr>
            <a:r>
              <a:rPr lang="en-US" altLang="zh-CN" sz="1400">
                <a:latin typeface="微软雅黑" pitchFamily="34" charset="-122"/>
                <a:ea typeface="微软雅黑" pitchFamily="34" charset="-122"/>
              </a:rPr>
              <a:t>2006</a:t>
            </a:r>
            <a:r>
              <a:rPr lang="zh-CN" altLang="zh-CN" sz="1400">
                <a:latin typeface="微软雅黑" pitchFamily="34" charset="-122"/>
                <a:ea typeface="微软雅黑" pitchFamily="34" charset="-122"/>
              </a:rPr>
              <a:t>年至今，链家希望小学</a:t>
            </a:r>
            <a:r>
              <a:rPr lang="zh-CN" altLang="en-US" sz="1400">
                <a:latin typeface="微软雅黑" pitchFamily="34" charset="-122"/>
                <a:ea typeface="微软雅黑" pitchFamily="34" charset="-122"/>
              </a:rPr>
              <a:t>：</a:t>
            </a:r>
            <a:r>
              <a:rPr lang="zh-CN" altLang="zh-CN" sz="1400">
                <a:latin typeface="微软雅黑" pitchFamily="34" charset="-122"/>
                <a:ea typeface="微软雅黑" pitchFamily="34" charset="-122"/>
              </a:rPr>
              <a:t>链家自</a:t>
            </a:r>
            <a:r>
              <a:rPr lang="en-US" altLang="zh-CN" sz="1400">
                <a:latin typeface="微软雅黑" pitchFamily="34" charset="-122"/>
                <a:ea typeface="微软雅黑" pitchFamily="34" charset="-122"/>
              </a:rPr>
              <a:t>2006</a:t>
            </a:r>
            <a:r>
              <a:rPr lang="zh-CN" altLang="zh-CN" sz="1400">
                <a:latin typeface="微软雅黑" pitchFamily="34" charset="-122"/>
                <a:ea typeface="微软雅黑" pitchFamily="34" charset="-122"/>
              </a:rPr>
              <a:t>年起，与中国青少年发展基金会合作，捐建希望小学。至今已经在安徽、内蒙和山西捐建了三所希望小学，之后也将每年捐建一所希望小学。</a:t>
            </a:r>
            <a:endParaRPr lang="en-US" altLang="zh-CN" sz="1400">
              <a:latin typeface="微软雅黑" pitchFamily="34" charset="-122"/>
              <a:ea typeface="微软雅黑" pitchFamily="34" charset="-122"/>
            </a:endParaRPr>
          </a:p>
        </p:txBody>
      </p:sp>
      <p:sp>
        <p:nvSpPr>
          <p:cNvPr id="44037" name="矩形 6"/>
          <p:cNvSpPr>
            <a:spLocks noChangeArrowheads="1"/>
          </p:cNvSpPr>
          <p:nvPr/>
        </p:nvSpPr>
        <p:spPr bwMode="auto">
          <a:xfrm>
            <a:off x="5761038" y="4135438"/>
            <a:ext cx="3490912" cy="2462212"/>
          </a:xfrm>
          <a:prstGeom prst="rect">
            <a:avLst/>
          </a:prstGeom>
          <a:noFill/>
          <a:ln w="9525">
            <a:noFill/>
            <a:miter lim="800000"/>
            <a:headEnd/>
            <a:tailEnd/>
          </a:ln>
        </p:spPr>
        <p:txBody>
          <a:bodyPr>
            <a:spAutoFit/>
          </a:bodyPr>
          <a:lstStyle/>
          <a:p>
            <a:r>
              <a:rPr lang="en-US" altLang="zh-CN" sz="1400" dirty="0"/>
              <a:t>From 2006 till now</a:t>
            </a:r>
            <a:r>
              <a:rPr lang="zh-CN" altLang="zh-CN" sz="1400" dirty="0"/>
              <a:t>，</a:t>
            </a:r>
            <a:r>
              <a:rPr lang="en-US" altLang="zh-CN" sz="1400" dirty="0" err="1"/>
              <a:t>Homelink</a:t>
            </a:r>
            <a:r>
              <a:rPr lang="en-US" altLang="zh-CN" sz="1400" dirty="0"/>
              <a:t> Hope Preliminary School</a:t>
            </a:r>
            <a:endParaRPr lang="zh-CN" altLang="zh-CN" sz="1400" dirty="0"/>
          </a:p>
          <a:p>
            <a:r>
              <a:rPr lang="en-US" altLang="zh-CN" sz="1400" dirty="0"/>
              <a:t>Since 2006, </a:t>
            </a:r>
            <a:r>
              <a:rPr lang="en-US" altLang="zh-CN" sz="1400" dirty="0" err="1"/>
              <a:t>Homelink</a:t>
            </a:r>
            <a:r>
              <a:rPr lang="en-US" altLang="zh-CN" sz="1400" dirty="0"/>
              <a:t> has cooperated with China Youth Development Foundation actively and donates Hope Preliminary School. At present, </a:t>
            </a:r>
            <a:r>
              <a:rPr lang="en-US" altLang="zh-CN" sz="1400" dirty="0" err="1"/>
              <a:t>Homelink</a:t>
            </a:r>
            <a:r>
              <a:rPr lang="en-US" altLang="zh-CN" sz="1400" dirty="0"/>
              <a:t> has established three Hope Preliminary Schools in Anhui, Inner Mongolia and Shanxi and it will donate a Hope Preliminary School every year in the future.</a:t>
            </a:r>
            <a:endParaRPr lang="zh-CN" altLang="zh-CN" sz="1400" dirty="0"/>
          </a:p>
        </p:txBody>
      </p:sp>
      <p:pic>
        <p:nvPicPr>
          <p:cNvPr id="44038" name="Picture 7" descr="d:\hanlu1\桌面\再次修改\小画册最终-16.jpg"/>
          <p:cNvPicPr>
            <a:picLocks noChangeAspect="1" noChangeArrowheads="1"/>
          </p:cNvPicPr>
          <p:nvPr/>
        </p:nvPicPr>
        <p:blipFill>
          <a:blip r:embed="rId3" cstate="print"/>
          <a:srcRect/>
          <a:stretch>
            <a:fillRect/>
          </a:stretch>
        </p:blipFill>
        <p:spPr bwMode="auto">
          <a:xfrm>
            <a:off x="0" y="4365625"/>
            <a:ext cx="5807075" cy="1727200"/>
          </a:xfrm>
          <a:prstGeom prst="rect">
            <a:avLst/>
          </a:prstGeom>
          <a:noFill/>
          <a:ln w="9525">
            <a:noFill/>
            <a:miter lim="800000"/>
            <a:headEnd/>
            <a:tailEnd/>
          </a:ln>
        </p:spPr>
      </p:pic>
      <p:pic>
        <p:nvPicPr>
          <p:cNvPr id="44039" name="Picture 7" descr="d:\hanlu1\桌面\再次修改\小画册最终-16.jpg"/>
          <p:cNvPicPr>
            <a:picLocks noChangeAspect="1" noChangeArrowheads="1"/>
          </p:cNvPicPr>
          <p:nvPr/>
        </p:nvPicPr>
        <p:blipFill>
          <a:blip r:embed="rId4" cstate="print"/>
          <a:srcRect/>
          <a:stretch>
            <a:fillRect/>
          </a:stretch>
        </p:blipFill>
        <p:spPr bwMode="auto">
          <a:xfrm>
            <a:off x="3419475" y="2303463"/>
            <a:ext cx="5724525" cy="177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3"/>
          <p:cNvSpPr>
            <a:spLocks noChangeArrowheads="1"/>
          </p:cNvSpPr>
          <p:nvPr/>
        </p:nvSpPr>
        <p:spPr bwMode="auto">
          <a:xfrm>
            <a:off x="179388" y="492125"/>
            <a:ext cx="3744912" cy="3721100"/>
          </a:xfrm>
          <a:prstGeom prst="rect">
            <a:avLst/>
          </a:prstGeom>
          <a:noFill/>
          <a:ln w="9525">
            <a:noFill/>
            <a:miter lim="800000"/>
            <a:headEnd/>
            <a:tailEnd/>
          </a:ln>
        </p:spPr>
        <p:txBody>
          <a:bodyPr>
            <a:spAutoFit/>
          </a:bodyPr>
          <a:lstStyle/>
          <a:p>
            <a:pPr>
              <a:lnSpc>
                <a:spcPts val="2300"/>
              </a:lnSpc>
            </a:pPr>
            <a:r>
              <a:rPr lang="en-US" altLang="zh-CN" sz="1400" b="1">
                <a:latin typeface="微软雅黑" pitchFamily="34" charset="-122"/>
                <a:ea typeface="微软雅黑" pitchFamily="34" charset="-122"/>
              </a:rPr>
              <a:t>2006</a:t>
            </a:r>
            <a:r>
              <a:rPr lang="zh-CN" altLang="zh-CN" sz="1400" b="1">
                <a:latin typeface="微软雅黑" pitchFamily="34" charset="-122"/>
                <a:ea typeface="微软雅黑" pitchFamily="34" charset="-122"/>
              </a:rPr>
              <a:t>年，互助金</a:t>
            </a:r>
          </a:p>
          <a:p>
            <a:pPr>
              <a:lnSpc>
                <a:spcPts val="2300"/>
              </a:lnSpc>
            </a:pPr>
            <a:r>
              <a:rPr lang="zh-CN" altLang="zh-CN" sz="1400">
                <a:latin typeface="微软雅黑" pitchFamily="34" charset="-122"/>
                <a:ea typeface="微软雅黑" pitchFamily="34" charset="-122"/>
              </a:rPr>
              <a:t>为提高员工的抗风险能力，链家地产成立互助金基金会，所有链家地产员工均加入基金会，享受互助金救助的权利。基金会成立至今，给上千位链家人的家庭送去了温暖与关怀。</a:t>
            </a:r>
            <a:endParaRPr lang="en-US" altLang="zh-CN" sz="1400">
              <a:latin typeface="微软雅黑" pitchFamily="34" charset="-122"/>
              <a:ea typeface="微软雅黑" pitchFamily="34" charset="-122"/>
            </a:endParaRPr>
          </a:p>
          <a:p>
            <a:endParaRPr lang="zh-CN" altLang="zh-CN" sz="1400">
              <a:latin typeface="微软雅黑" pitchFamily="34" charset="-122"/>
              <a:ea typeface="微软雅黑" pitchFamily="34" charset="-122"/>
            </a:endParaRPr>
          </a:p>
          <a:p>
            <a:r>
              <a:rPr lang="en-US" altLang="zh-CN" sz="1400" b="1"/>
              <a:t>In 2006, Mutual aid money</a:t>
            </a:r>
            <a:endParaRPr lang="zh-CN" altLang="zh-CN" sz="1400" b="1"/>
          </a:p>
          <a:p>
            <a:r>
              <a:rPr lang="en-US" altLang="zh-CN" sz="1400"/>
              <a:t>In order to improve the staff's anti-risk capability, Homelink established mutual aid money foundation. All the employees participated in the Foundation to enjoy the rights of assistance of the mutual aid money. Since its establishment, the Foundation had sent warm and care to thousands of Homelink families.</a:t>
            </a:r>
            <a:endParaRPr lang="zh-CN" altLang="zh-CN" sz="1400"/>
          </a:p>
        </p:txBody>
      </p:sp>
      <p:pic>
        <p:nvPicPr>
          <p:cNvPr id="45059" name="Picture 2" descr="d:\xudh3\桌面\再次修改\小画册最终-16.jpg"/>
          <p:cNvPicPr>
            <a:picLocks noChangeAspect="1" noChangeArrowheads="1"/>
          </p:cNvPicPr>
          <p:nvPr/>
        </p:nvPicPr>
        <p:blipFill>
          <a:blip r:embed="rId2" cstate="print"/>
          <a:srcRect/>
          <a:stretch>
            <a:fillRect/>
          </a:stretch>
        </p:blipFill>
        <p:spPr bwMode="auto">
          <a:xfrm>
            <a:off x="7002463" y="144463"/>
            <a:ext cx="2141537" cy="1989137"/>
          </a:xfrm>
          <a:prstGeom prst="rect">
            <a:avLst/>
          </a:prstGeom>
          <a:noFill/>
          <a:ln w="9525">
            <a:noFill/>
            <a:miter lim="800000"/>
            <a:headEnd/>
            <a:tailEnd/>
          </a:ln>
        </p:spPr>
      </p:pic>
      <p:pic>
        <p:nvPicPr>
          <p:cNvPr id="45060" name="Picture 5" descr="d:\hanlu1\桌面\再次修改\小画册最终-16.jpg"/>
          <p:cNvPicPr>
            <a:picLocks noChangeAspect="1" noChangeArrowheads="1"/>
          </p:cNvPicPr>
          <p:nvPr/>
        </p:nvPicPr>
        <p:blipFill>
          <a:blip r:embed="rId3" cstate="print"/>
          <a:srcRect/>
          <a:stretch>
            <a:fillRect/>
          </a:stretch>
        </p:blipFill>
        <p:spPr bwMode="auto">
          <a:xfrm>
            <a:off x="4030663" y="2133600"/>
            <a:ext cx="5113337" cy="4535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6CCEA98-5F33-4404-B948-BD9658FBF09A}" type="slidenum">
              <a:rPr lang="zh-CN" altLang="en-US" smtClean="0"/>
              <a:pPr>
                <a:defRPr/>
              </a:pPr>
              <a:t>2</a:t>
            </a:fld>
            <a:endParaRPr lang="zh-CN" altLang="en-US"/>
          </a:p>
        </p:txBody>
      </p:sp>
      <p:pic>
        <p:nvPicPr>
          <p:cNvPr id="6" name="图片 5" descr="小画册-06.jpg"/>
          <p:cNvPicPr>
            <a:picLocks noChangeAspect="1"/>
          </p:cNvPicPr>
          <p:nvPr/>
        </p:nvPicPr>
        <p:blipFill>
          <a:blip r:embed="rId2" cstate="print"/>
          <a:stretch>
            <a:fillRect/>
          </a:stretch>
        </p:blipFill>
        <p:spPr>
          <a:xfrm>
            <a:off x="0" y="158960"/>
            <a:ext cx="9144000" cy="654007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descr="d:\hanlu1\桌面\再次修改\小画册最终-17.jpg"/>
          <p:cNvPicPr>
            <a:picLocks noChangeAspect="1" noChangeArrowheads="1"/>
          </p:cNvPicPr>
          <p:nvPr/>
        </p:nvPicPr>
        <p:blipFill>
          <a:blip r:embed="rId2" cstate="print"/>
          <a:srcRect/>
          <a:stretch>
            <a:fillRect/>
          </a:stretch>
        </p:blipFill>
        <p:spPr bwMode="auto">
          <a:xfrm>
            <a:off x="6924675" y="0"/>
            <a:ext cx="2219325" cy="1412875"/>
          </a:xfrm>
          <a:prstGeom prst="rect">
            <a:avLst/>
          </a:prstGeom>
          <a:noFill/>
          <a:ln w="9525">
            <a:noFill/>
            <a:miter lim="800000"/>
            <a:headEnd/>
            <a:tailEnd/>
          </a:ln>
        </p:spPr>
      </p:pic>
      <p:sp>
        <p:nvSpPr>
          <p:cNvPr id="46083" name="矩形 3"/>
          <p:cNvSpPr>
            <a:spLocks noChangeArrowheads="1"/>
          </p:cNvSpPr>
          <p:nvPr/>
        </p:nvSpPr>
        <p:spPr bwMode="auto">
          <a:xfrm>
            <a:off x="323850" y="1025525"/>
            <a:ext cx="8569325" cy="1755775"/>
          </a:xfrm>
          <a:prstGeom prst="rect">
            <a:avLst/>
          </a:prstGeom>
          <a:noFill/>
          <a:ln w="9525">
            <a:noFill/>
            <a:miter lim="800000"/>
            <a:headEnd/>
            <a:tailEnd/>
          </a:ln>
        </p:spPr>
        <p:txBody>
          <a:bodyPr>
            <a:spAutoFit/>
          </a:bodyPr>
          <a:lstStyle/>
          <a:p>
            <a:pPr>
              <a:lnSpc>
                <a:spcPts val="2200"/>
              </a:lnSpc>
            </a:pPr>
            <a:r>
              <a:rPr lang="en-US" altLang="zh-CN" sz="1400" b="1">
                <a:latin typeface="微软雅黑" pitchFamily="34" charset="-122"/>
                <a:ea typeface="微软雅黑" pitchFamily="34" charset="-122"/>
              </a:rPr>
              <a:t>2011</a:t>
            </a:r>
            <a:r>
              <a:rPr lang="zh-CN" altLang="zh-CN" sz="1400" b="1">
                <a:latin typeface="微软雅黑" pitchFamily="34" charset="-122"/>
                <a:ea typeface="微软雅黑" pitchFamily="34" charset="-122"/>
              </a:rPr>
              <a:t>年，十万小时义工</a:t>
            </a:r>
          </a:p>
          <a:p>
            <a:pPr>
              <a:lnSpc>
                <a:spcPts val="2200"/>
              </a:lnSpc>
            </a:pPr>
            <a:r>
              <a:rPr lang="zh-CN" altLang="zh-CN" sz="1400">
                <a:latin typeface="微软雅黑" pitchFamily="34" charset="-122"/>
                <a:ea typeface="微软雅黑" pitchFamily="34" charset="-122"/>
              </a:rPr>
              <a:t>链家联合北京市社区服务中心开展“十万小时义工”活动，为社区提供美化、绿化环保等服务。</a:t>
            </a:r>
          </a:p>
          <a:p>
            <a:pPr>
              <a:lnSpc>
                <a:spcPts val="2200"/>
              </a:lnSpc>
            </a:pPr>
            <a:r>
              <a:rPr lang="en-US" altLang="zh-CN" sz="1400" b="1"/>
              <a:t>In 2011, one hundred thousand hours’ volunteer</a:t>
            </a:r>
            <a:endParaRPr lang="zh-CN" altLang="zh-CN" sz="1400" b="1"/>
          </a:p>
          <a:p>
            <a:pPr>
              <a:lnSpc>
                <a:spcPts val="2200"/>
              </a:lnSpc>
            </a:pPr>
            <a:r>
              <a:rPr lang="en-US" altLang="zh-CN" sz="1400"/>
              <a:t>Homelink unites with Beijing Community Service Center to develop “one hundred thousand hours’ volunteer” activities to provide such services as community beatification and greening and environmental protection, etc.</a:t>
            </a:r>
            <a:endParaRPr lang="zh-CN" altLang="zh-CN" sz="1400"/>
          </a:p>
        </p:txBody>
      </p:sp>
      <p:pic>
        <p:nvPicPr>
          <p:cNvPr id="46084" name="Picture 2" descr="d:\xudh3\桌面\再次修改\小画册最终-17.jpg"/>
          <p:cNvPicPr>
            <a:picLocks noChangeAspect="1" noChangeArrowheads="1"/>
          </p:cNvPicPr>
          <p:nvPr/>
        </p:nvPicPr>
        <p:blipFill>
          <a:blip r:embed="rId3" cstate="print"/>
          <a:srcRect/>
          <a:stretch>
            <a:fillRect/>
          </a:stretch>
        </p:blipFill>
        <p:spPr bwMode="auto">
          <a:xfrm>
            <a:off x="395288" y="2887663"/>
            <a:ext cx="8353425" cy="313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d:\xudh3\桌面\再次修改\小画册最终-17.jpg"/>
          <p:cNvPicPr>
            <a:picLocks noChangeAspect="1" noChangeArrowheads="1"/>
          </p:cNvPicPr>
          <p:nvPr/>
        </p:nvPicPr>
        <p:blipFill>
          <a:blip r:embed="rId2" cstate="print"/>
          <a:srcRect/>
          <a:stretch>
            <a:fillRect/>
          </a:stretch>
        </p:blipFill>
        <p:spPr bwMode="auto">
          <a:xfrm>
            <a:off x="7153275" y="188913"/>
            <a:ext cx="1882775" cy="1368425"/>
          </a:xfrm>
          <a:prstGeom prst="rect">
            <a:avLst/>
          </a:prstGeom>
          <a:noFill/>
          <a:ln w="9525">
            <a:noFill/>
            <a:miter lim="800000"/>
            <a:headEnd/>
            <a:tailEnd/>
          </a:ln>
        </p:spPr>
      </p:pic>
      <p:sp>
        <p:nvSpPr>
          <p:cNvPr id="47107" name="矩形 3"/>
          <p:cNvSpPr>
            <a:spLocks noChangeArrowheads="1"/>
          </p:cNvSpPr>
          <p:nvPr/>
        </p:nvSpPr>
        <p:spPr bwMode="auto">
          <a:xfrm>
            <a:off x="250825" y="1125538"/>
            <a:ext cx="7561263" cy="1168400"/>
          </a:xfrm>
          <a:prstGeom prst="rect">
            <a:avLst/>
          </a:prstGeom>
          <a:noFill/>
          <a:ln w="9525">
            <a:noFill/>
            <a:miter lim="800000"/>
            <a:headEnd/>
            <a:tailEnd/>
          </a:ln>
        </p:spPr>
        <p:txBody>
          <a:bodyPr>
            <a:spAutoFit/>
          </a:bodyPr>
          <a:lstStyle/>
          <a:p>
            <a:pPr>
              <a:lnSpc>
                <a:spcPts val="2100"/>
              </a:lnSpc>
            </a:pPr>
            <a:r>
              <a:rPr lang="en-US" altLang="zh-CN" sz="1400" b="1">
                <a:latin typeface="微软雅黑" pitchFamily="34" charset="-122"/>
                <a:ea typeface="微软雅黑" pitchFamily="34" charset="-122"/>
              </a:rPr>
              <a:t>2011</a:t>
            </a:r>
            <a:r>
              <a:rPr lang="zh-CN" altLang="zh-CN" sz="1400" b="1">
                <a:latin typeface="微软雅黑" pitchFamily="34" charset="-122"/>
                <a:ea typeface="微软雅黑" pitchFamily="34" charset="-122"/>
              </a:rPr>
              <a:t>年至今，爱心图书馆</a:t>
            </a:r>
          </a:p>
          <a:p>
            <a:pPr>
              <a:lnSpc>
                <a:spcPts val="2100"/>
              </a:lnSpc>
            </a:pPr>
            <a:r>
              <a:rPr lang="zh-CN" altLang="zh-CN" sz="1400">
                <a:latin typeface="微软雅黑" pitchFamily="34" charset="-122"/>
                <a:ea typeface="微软雅黑" pitchFamily="34" charset="-122"/>
              </a:rPr>
              <a:t>我们正在开展“长征路上的爱心图书馆”公益项目，计划募集图书</a:t>
            </a:r>
            <a:r>
              <a:rPr lang="en-US" altLang="zh-CN" sz="1400">
                <a:latin typeface="微软雅黑" pitchFamily="34" charset="-122"/>
                <a:ea typeface="微软雅黑" pitchFamily="34" charset="-122"/>
              </a:rPr>
              <a:t>35</a:t>
            </a:r>
            <a:r>
              <a:rPr lang="zh-CN" altLang="zh-CN" sz="1400">
                <a:latin typeface="微软雅黑" pitchFamily="34" charset="-122"/>
                <a:ea typeface="微软雅黑" pitchFamily="34" charset="-122"/>
              </a:rPr>
              <a:t>万册，为边远学校建立</a:t>
            </a:r>
            <a:r>
              <a:rPr lang="en-US" altLang="zh-CN" sz="1400">
                <a:latin typeface="微软雅黑" pitchFamily="34" charset="-122"/>
                <a:ea typeface="微软雅黑" pitchFamily="34" charset="-122"/>
              </a:rPr>
              <a:t>35</a:t>
            </a:r>
            <a:r>
              <a:rPr lang="zh-CN" altLang="zh-CN" sz="1400">
                <a:latin typeface="微软雅黑" pitchFamily="34" charset="-122"/>
                <a:ea typeface="微软雅黑" pitchFamily="34" charset="-122"/>
              </a:rPr>
              <a:t>所图书馆。目前由链家地产员工组成的义工队已经深入</a:t>
            </a:r>
            <a:r>
              <a:rPr lang="en-US" altLang="zh-CN" sz="1400">
                <a:latin typeface="微软雅黑" pitchFamily="34" charset="-122"/>
                <a:ea typeface="微软雅黑" pitchFamily="34" charset="-122"/>
              </a:rPr>
              <a:t>100</a:t>
            </a:r>
            <a:r>
              <a:rPr lang="zh-CN" altLang="zh-CN" sz="1400">
                <a:latin typeface="微软雅黑" pitchFamily="34" charset="-122"/>
                <a:ea typeface="微软雅黑" pitchFamily="34" charset="-122"/>
              </a:rPr>
              <a:t>多个社区开展图书募捐。同时，链家所有门店均开放为图书定点募捐处，随时接受捐赠。</a:t>
            </a:r>
          </a:p>
        </p:txBody>
      </p:sp>
      <p:pic>
        <p:nvPicPr>
          <p:cNvPr id="47108" name="Picture 6" descr="d:\hanlu1\桌面\再次修改\小画册最终-17.jpg"/>
          <p:cNvPicPr>
            <a:picLocks noChangeAspect="1" noChangeArrowheads="1"/>
          </p:cNvPicPr>
          <p:nvPr/>
        </p:nvPicPr>
        <p:blipFill>
          <a:blip r:embed="rId3" cstate="print"/>
          <a:srcRect/>
          <a:stretch>
            <a:fillRect/>
          </a:stretch>
        </p:blipFill>
        <p:spPr bwMode="auto">
          <a:xfrm>
            <a:off x="5292725" y="4005263"/>
            <a:ext cx="2797175" cy="1727200"/>
          </a:xfrm>
          <a:prstGeom prst="rect">
            <a:avLst/>
          </a:prstGeom>
          <a:noFill/>
          <a:ln w="9525">
            <a:noFill/>
            <a:miter lim="800000"/>
            <a:headEnd/>
            <a:tailEnd/>
          </a:ln>
        </p:spPr>
      </p:pic>
      <p:pic>
        <p:nvPicPr>
          <p:cNvPr id="47109" name="Picture 6" descr="d:\hanlu1\桌面\再次修改\小画册最终-17.jpg"/>
          <p:cNvPicPr>
            <a:picLocks noChangeAspect="1" noChangeArrowheads="1"/>
          </p:cNvPicPr>
          <p:nvPr/>
        </p:nvPicPr>
        <p:blipFill>
          <a:blip r:embed="rId4" cstate="print"/>
          <a:srcRect/>
          <a:stretch>
            <a:fillRect/>
          </a:stretch>
        </p:blipFill>
        <p:spPr bwMode="auto">
          <a:xfrm>
            <a:off x="323850" y="4005263"/>
            <a:ext cx="4968875" cy="1727200"/>
          </a:xfrm>
          <a:prstGeom prst="rect">
            <a:avLst/>
          </a:prstGeom>
          <a:noFill/>
          <a:ln w="9525">
            <a:noFill/>
            <a:miter lim="800000"/>
            <a:headEnd/>
            <a:tailEnd/>
          </a:ln>
        </p:spPr>
      </p:pic>
      <p:sp>
        <p:nvSpPr>
          <p:cNvPr id="47110" name="矩形 7"/>
          <p:cNvSpPr>
            <a:spLocks noChangeArrowheads="1"/>
          </p:cNvSpPr>
          <p:nvPr/>
        </p:nvSpPr>
        <p:spPr bwMode="auto">
          <a:xfrm>
            <a:off x="250825" y="2276475"/>
            <a:ext cx="8713788" cy="1708150"/>
          </a:xfrm>
          <a:prstGeom prst="rect">
            <a:avLst/>
          </a:prstGeom>
          <a:noFill/>
          <a:ln w="9525">
            <a:noFill/>
            <a:miter lim="800000"/>
            <a:headEnd/>
            <a:tailEnd/>
          </a:ln>
        </p:spPr>
        <p:txBody>
          <a:bodyPr>
            <a:spAutoFit/>
          </a:bodyPr>
          <a:lstStyle/>
          <a:p>
            <a:pPr>
              <a:lnSpc>
                <a:spcPts val="2100"/>
              </a:lnSpc>
            </a:pPr>
            <a:r>
              <a:rPr lang="en-US" altLang="zh-CN" sz="1400" b="1"/>
              <a:t>From 2011 till now, loving library </a:t>
            </a:r>
            <a:endParaRPr lang="zh-CN" altLang="zh-CN" sz="1400" b="1"/>
          </a:p>
          <a:p>
            <a:pPr>
              <a:lnSpc>
                <a:spcPts val="2100"/>
              </a:lnSpc>
            </a:pPr>
            <a:r>
              <a:rPr lang="en-US" altLang="zh-CN" sz="1400"/>
              <a:t>We are developing the public welfare project of “Loving libraries on the way of Long March” and intend to contribute 350,000 books and establish 35 libraries for the remote school on the way of the Long March. At present, the volunteer team built by the Homelink employees has visited more than 100 communities for development of books contribution activities. At the same time, all the stores of Homelink is open as the contribution place for books and accept the contribution at any time.</a:t>
            </a:r>
            <a:endParaRPr lang="zh-CN" altLang="zh-CN" sz="1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矩形 3"/>
          <p:cNvSpPr>
            <a:spLocks noChangeArrowheads="1"/>
          </p:cNvSpPr>
          <p:nvPr/>
        </p:nvSpPr>
        <p:spPr bwMode="auto">
          <a:xfrm>
            <a:off x="179388" y="495300"/>
            <a:ext cx="8713787" cy="1997075"/>
          </a:xfrm>
          <a:prstGeom prst="rect">
            <a:avLst/>
          </a:prstGeom>
          <a:noFill/>
          <a:ln w="9525">
            <a:noFill/>
            <a:miter lim="800000"/>
            <a:headEnd/>
            <a:tailEnd/>
          </a:ln>
        </p:spPr>
        <p:txBody>
          <a:bodyPr>
            <a:spAutoFit/>
          </a:bodyPr>
          <a:lstStyle/>
          <a:p>
            <a:r>
              <a:rPr lang="zh-CN" altLang="zh-CN" b="1">
                <a:latin typeface="微软雅黑" pitchFamily="34" charset="-122"/>
                <a:ea typeface="微软雅黑" pitchFamily="34" charset="-122"/>
              </a:rPr>
              <a:t>自如资产</a:t>
            </a:r>
            <a:r>
              <a:rPr lang="en-US" altLang="zh-CN" b="1">
                <a:latin typeface="微软雅黑" pitchFamily="34" charset="-122"/>
                <a:ea typeface="微软雅黑" pitchFamily="34" charset="-122"/>
              </a:rPr>
              <a:t> </a:t>
            </a:r>
            <a:r>
              <a:rPr lang="en-US" altLang="zh-CN" b="1"/>
              <a:t>Ziroom</a:t>
            </a:r>
            <a:endParaRPr lang="zh-CN" altLang="zh-CN" b="1"/>
          </a:p>
          <a:p>
            <a:pPr>
              <a:lnSpc>
                <a:spcPts val="2300"/>
              </a:lnSpc>
              <a:spcBef>
                <a:spcPts val="1200"/>
              </a:spcBef>
            </a:pPr>
            <a:r>
              <a:rPr lang="zh-CN" altLang="zh-CN" sz="1400">
                <a:latin typeface="微软雅黑" pitchFamily="34" charset="-122"/>
                <a:ea typeface="微软雅黑" pitchFamily="34" charset="-122"/>
              </a:rPr>
              <a:t>自如资产于</a:t>
            </a:r>
            <a:r>
              <a:rPr lang="en-US" altLang="zh-CN" sz="1400">
                <a:latin typeface="微软雅黑" pitchFamily="34" charset="-122"/>
                <a:ea typeface="微软雅黑" pitchFamily="34" charset="-122"/>
              </a:rPr>
              <a:t>2011</a:t>
            </a:r>
            <a:r>
              <a:rPr lang="zh-CN" altLang="zh-CN" sz="1400">
                <a:latin typeface="微软雅黑" pitchFamily="34" charset="-122"/>
                <a:ea typeface="微软雅黑" pitchFamily="34" charset="-122"/>
              </a:rPr>
              <a:t>年在北京创立，是品质租房的代表品牌，其所有房屋均经过专业设计，实施统一装修、家居家电配置等，还提供保洁服务、维修服务等多项后期服务。如果入住</a:t>
            </a:r>
            <a:r>
              <a:rPr lang="en-US" altLang="zh-CN" sz="1400">
                <a:latin typeface="微软雅黑" pitchFamily="34" charset="-122"/>
                <a:ea typeface="微软雅黑" pitchFamily="34" charset="-122"/>
              </a:rPr>
              <a:t>3</a:t>
            </a:r>
            <a:r>
              <a:rPr lang="zh-CN" altLang="zh-CN" sz="1400">
                <a:latin typeface="微软雅黑" pitchFamily="34" charset="-122"/>
                <a:ea typeface="微软雅黑" pitchFamily="34" charset="-122"/>
              </a:rPr>
              <a:t>天内，有任何不满意，自如还会全额退款。租客只需要根据自己的需要考虑地段、小区环境等因素，甚至可以做到租金月付、零押金等，大大方便了对居住品质有要求的租客。相比市场上其他的租赁房源，很多租户认为自如是一种高性价比的品质代名词，因此自如的房源更为抢手。</a:t>
            </a:r>
          </a:p>
        </p:txBody>
      </p:sp>
      <p:sp>
        <p:nvSpPr>
          <p:cNvPr id="48131" name="矩形 4"/>
          <p:cNvSpPr>
            <a:spLocks noChangeArrowheads="1"/>
          </p:cNvSpPr>
          <p:nvPr/>
        </p:nvSpPr>
        <p:spPr bwMode="auto">
          <a:xfrm>
            <a:off x="250825" y="2852738"/>
            <a:ext cx="4716463" cy="3540125"/>
          </a:xfrm>
          <a:prstGeom prst="rect">
            <a:avLst/>
          </a:prstGeom>
          <a:noFill/>
          <a:ln w="9525">
            <a:noFill/>
            <a:miter lim="800000"/>
            <a:headEnd/>
            <a:tailEnd/>
          </a:ln>
        </p:spPr>
        <p:txBody>
          <a:bodyPr>
            <a:spAutoFit/>
          </a:bodyPr>
          <a:lstStyle/>
          <a:p>
            <a:r>
              <a:rPr lang="en-US" altLang="zh-CN" sz="1400"/>
              <a:t>Ziroom is established in Beijing in 2011 and it is the representative brand of quality renting. All the houses therein are professionally designed and are conducted with unified decoration and household electrical appliances allocation, etc. In addition, Ziroom provides such many later services as cleaning services and repair services, etc. If the tenant is unsatisfied with the house within 3 days of admission, Ziroom will return the rent in full. The tenant can only consider such factors as the section and community environment, etc, even they can pay the rent monthly without deposits, etc, which has greatly facilitated the tenants who have living quality requirements. Compared with other houses leased in the market, many tenants consider Ziroom has become synonymous with high quality. As such, Ziroom’s house will enjoy good rental.</a:t>
            </a:r>
            <a:endParaRPr lang="zh-CN" altLang="zh-CN" sz="1400"/>
          </a:p>
        </p:txBody>
      </p:sp>
      <p:pic>
        <p:nvPicPr>
          <p:cNvPr id="48132" name="Picture 2" descr="d:\xudh3\桌面\再次修改\小画册最终-18.jpg"/>
          <p:cNvPicPr>
            <a:picLocks noChangeAspect="1" noChangeArrowheads="1"/>
          </p:cNvPicPr>
          <p:nvPr/>
        </p:nvPicPr>
        <p:blipFill>
          <a:blip r:embed="rId2" cstate="print"/>
          <a:srcRect/>
          <a:stretch>
            <a:fillRect/>
          </a:stretch>
        </p:blipFill>
        <p:spPr bwMode="auto">
          <a:xfrm>
            <a:off x="5003800" y="3500438"/>
            <a:ext cx="3933825"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矩形 3"/>
          <p:cNvSpPr>
            <a:spLocks noChangeArrowheads="1"/>
          </p:cNvSpPr>
          <p:nvPr/>
        </p:nvSpPr>
        <p:spPr bwMode="auto">
          <a:xfrm>
            <a:off x="250825" y="600075"/>
            <a:ext cx="8281988" cy="2900363"/>
          </a:xfrm>
          <a:prstGeom prst="rect">
            <a:avLst/>
          </a:prstGeom>
          <a:noFill/>
          <a:ln w="9525">
            <a:noFill/>
            <a:miter lim="800000"/>
            <a:headEnd/>
            <a:tailEnd/>
          </a:ln>
        </p:spPr>
        <p:txBody>
          <a:bodyPr>
            <a:spAutoFit/>
          </a:bodyPr>
          <a:lstStyle/>
          <a:p>
            <a:pPr>
              <a:lnSpc>
                <a:spcPts val="2300"/>
              </a:lnSpc>
            </a:pPr>
            <a:r>
              <a:rPr lang="zh-CN" altLang="zh-CN" b="1">
                <a:latin typeface="微软雅黑" pitchFamily="34" charset="-122"/>
                <a:ea typeface="微软雅黑" pitchFamily="34" charset="-122"/>
              </a:rPr>
              <a:t>自如资产</a:t>
            </a:r>
            <a:endParaRPr lang="zh-CN" altLang="zh-CN" b="1"/>
          </a:p>
          <a:p>
            <a:pPr>
              <a:lnSpc>
                <a:spcPts val="2300"/>
              </a:lnSpc>
              <a:spcBef>
                <a:spcPts val="1200"/>
              </a:spcBef>
            </a:pPr>
            <a:r>
              <a:rPr lang="zh-CN" altLang="zh-CN" sz="1400">
                <a:latin typeface="微软雅黑" pitchFamily="34" charset="-122"/>
                <a:ea typeface="微软雅黑" pitchFamily="34" charset="-122"/>
              </a:rPr>
              <a:t>第一期合租产品“自如·友家”已经面市；</a:t>
            </a:r>
            <a:endParaRPr lang="en-US" altLang="zh-CN" sz="1400">
              <a:latin typeface="微软雅黑" pitchFamily="34" charset="-122"/>
              <a:ea typeface="微软雅黑" pitchFamily="34" charset="-122"/>
            </a:endParaRPr>
          </a:p>
          <a:p>
            <a:pPr>
              <a:lnSpc>
                <a:spcPts val="2300"/>
              </a:lnSpc>
            </a:pPr>
            <a:r>
              <a:rPr lang="zh-CN" altLang="zh-CN" sz="1400">
                <a:latin typeface="微软雅黑" pitchFamily="34" charset="-122"/>
                <a:ea typeface="微软雅黑" pitchFamily="34" charset="-122"/>
              </a:rPr>
              <a:t>同时，自如首个整栋租赁项目——将府公园自如寓也将于</a:t>
            </a:r>
            <a:r>
              <a:rPr lang="en-US" altLang="zh-CN" sz="1400">
                <a:latin typeface="微软雅黑" pitchFamily="34" charset="-122"/>
                <a:ea typeface="微软雅黑" pitchFamily="34" charset="-122"/>
              </a:rPr>
              <a:t>2012</a:t>
            </a:r>
            <a:r>
              <a:rPr lang="zh-CN" altLang="zh-CN" sz="1400">
                <a:latin typeface="微软雅黑" pitchFamily="34" charset="-122"/>
                <a:ea typeface="微软雅黑" pitchFamily="34" charset="-122"/>
              </a:rPr>
              <a:t>年</a:t>
            </a:r>
            <a:r>
              <a:rPr lang="en-US" altLang="zh-CN" sz="1400">
                <a:latin typeface="微软雅黑" pitchFamily="34" charset="-122"/>
                <a:ea typeface="微软雅黑" pitchFamily="34" charset="-122"/>
              </a:rPr>
              <a:t>12</a:t>
            </a:r>
            <a:r>
              <a:rPr lang="zh-CN" altLang="zh-CN" sz="1400">
                <a:latin typeface="微软雅黑" pitchFamily="34" charset="-122"/>
                <a:ea typeface="微软雅黑" pitchFamily="34" charset="-122"/>
              </a:rPr>
              <a:t>月面世。</a:t>
            </a:r>
          </a:p>
          <a:p>
            <a:pPr>
              <a:lnSpc>
                <a:spcPts val="2300"/>
              </a:lnSpc>
            </a:pPr>
            <a:r>
              <a:rPr lang="zh-CN" altLang="zh-CN" sz="1400">
                <a:latin typeface="微软雅黑" pitchFamily="34" charset="-122"/>
                <a:ea typeface="微软雅黑" pitchFamily="34" charset="-122"/>
              </a:rPr>
              <a:t>短短一年时间，自如就有</a:t>
            </a:r>
            <a:r>
              <a:rPr lang="en-US" altLang="zh-CN" sz="1400">
                <a:latin typeface="微软雅黑" pitchFamily="34" charset="-122"/>
                <a:ea typeface="微软雅黑" pitchFamily="34" charset="-122"/>
              </a:rPr>
              <a:t>30000</a:t>
            </a:r>
            <a:r>
              <a:rPr lang="zh-CN" altLang="zh-CN" sz="1400">
                <a:latin typeface="微软雅黑" pitchFamily="34" charset="-122"/>
                <a:ea typeface="微软雅黑" pitchFamily="34" charset="-122"/>
              </a:rPr>
              <a:t>名自如客入住，他们来自于全球</a:t>
            </a:r>
            <a:r>
              <a:rPr lang="en-US" altLang="zh-CN" sz="1400">
                <a:latin typeface="微软雅黑" pitchFamily="34" charset="-122"/>
                <a:ea typeface="微软雅黑" pitchFamily="34" charset="-122"/>
              </a:rPr>
              <a:t>76</a:t>
            </a:r>
            <a:r>
              <a:rPr lang="zh-CN" altLang="zh-CN" sz="1400">
                <a:latin typeface="微软雅黑" pitchFamily="34" charset="-122"/>
                <a:ea typeface="微软雅黑" pitchFamily="34" charset="-122"/>
              </a:rPr>
              <a:t>个国家与地区。</a:t>
            </a:r>
          </a:p>
          <a:p>
            <a:pPr>
              <a:lnSpc>
                <a:spcPts val="2300"/>
              </a:lnSpc>
            </a:pPr>
            <a:r>
              <a:rPr lang="zh-CN" altLang="zh-CN" sz="1400">
                <a:latin typeface="微软雅黑" pitchFamily="34" charset="-122"/>
                <a:ea typeface="微软雅黑" pitchFamily="34" charset="-122"/>
              </a:rPr>
              <a:t>自如管理资产价值超</a:t>
            </a:r>
            <a:r>
              <a:rPr lang="en-US" altLang="zh-CN" sz="1400">
                <a:latin typeface="微软雅黑" pitchFamily="34" charset="-122"/>
                <a:ea typeface="微软雅黑" pitchFamily="34" charset="-122"/>
              </a:rPr>
              <a:t>240</a:t>
            </a:r>
            <a:r>
              <a:rPr lang="zh-CN" altLang="zh-CN" sz="1400">
                <a:latin typeface="微软雅黑" pitchFamily="34" charset="-122"/>
                <a:ea typeface="微软雅黑" pitchFamily="34" charset="-122"/>
              </a:rPr>
              <a:t>亿，为房屋升级配置了超过</a:t>
            </a:r>
            <a:r>
              <a:rPr lang="en-US" altLang="zh-CN" sz="1400">
                <a:latin typeface="微软雅黑" pitchFamily="34" charset="-122"/>
                <a:ea typeface="微软雅黑" pitchFamily="34" charset="-122"/>
              </a:rPr>
              <a:t>5000</a:t>
            </a:r>
            <a:r>
              <a:rPr lang="zh-CN" altLang="zh-CN" sz="1400">
                <a:latin typeface="微软雅黑" pitchFamily="34" charset="-122"/>
                <a:ea typeface="微软雅黑" pitchFamily="34" charset="-122"/>
              </a:rPr>
              <a:t>台冰箱、</a:t>
            </a:r>
            <a:r>
              <a:rPr lang="en-US" altLang="zh-CN" sz="1400">
                <a:latin typeface="微软雅黑" pitchFamily="34" charset="-122"/>
                <a:ea typeface="微软雅黑" pitchFamily="34" charset="-122"/>
              </a:rPr>
              <a:t>6000</a:t>
            </a:r>
            <a:r>
              <a:rPr lang="zh-CN" altLang="zh-CN" sz="1400">
                <a:latin typeface="微软雅黑" pitchFamily="34" charset="-122"/>
                <a:ea typeface="微软雅黑" pitchFamily="34" charset="-122"/>
              </a:rPr>
              <a:t>台洗衣机、</a:t>
            </a:r>
            <a:r>
              <a:rPr lang="en-US" altLang="zh-CN" sz="1400">
                <a:latin typeface="微软雅黑" pitchFamily="34" charset="-122"/>
                <a:ea typeface="微软雅黑" pitchFamily="34" charset="-122"/>
              </a:rPr>
              <a:t>20000</a:t>
            </a:r>
            <a:r>
              <a:rPr lang="zh-CN" altLang="zh-CN" sz="1400">
                <a:latin typeface="微软雅黑" pitchFamily="34" charset="-122"/>
                <a:ea typeface="微软雅黑" pitchFamily="34" charset="-122"/>
              </a:rPr>
              <a:t>部空调、</a:t>
            </a:r>
            <a:r>
              <a:rPr lang="en-US" altLang="zh-CN" sz="1400">
                <a:latin typeface="微软雅黑" pitchFamily="34" charset="-122"/>
                <a:ea typeface="微软雅黑" pitchFamily="34" charset="-122"/>
              </a:rPr>
              <a:t>16000</a:t>
            </a:r>
            <a:r>
              <a:rPr lang="zh-CN" altLang="zh-CN" sz="1400">
                <a:latin typeface="微软雅黑" pitchFamily="34" charset="-122"/>
                <a:ea typeface="微软雅黑" pitchFamily="34" charset="-122"/>
              </a:rPr>
              <a:t>张床。</a:t>
            </a:r>
          </a:p>
          <a:p>
            <a:pPr>
              <a:lnSpc>
                <a:spcPts val="2300"/>
              </a:lnSpc>
            </a:pPr>
            <a:r>
              <a:rPr lang="zh-CN" altLang="zh-CN" sz="1400">
                <a:latin typeface="微软雅黑" pitchFamily="34" charset="-122"/>
                <a:ea typeface="微软雅黑" pitchFamily="34" charset="-122"/>
              </a:rPr>
              <a:t>自如每月</a:t>
            </a:r>
            <a:r>
              <a:rPr lang="en-US" altLang="zh-CN" sz="1400">
                <a:latin typeface="微软雅黑" pitchFamily="34" charset="-122"/>
                <a:ea typeface="微软雅黑" pitchFamily="34" charset="-122"/>
              </a:rPr>
              <a:t>400</a:t>
            </a:r>
            <a:r>
              <a:rPr lang="zh-CN" altLang="zh-CN" sz="1400">
                <a:latin typeface="微软雅黑" pitchFamily="34" charset="-122"/>
                <a:ea typeface="微软雅黑" pitchFamily="34" charset="-122"/>
              </a:rPr>
              <a:t>热线话量超</a:t>
            </a:r>
            <a:r>
              <a:rPr lang="en-US" altLang="zh-CN" sz="1400">
                <a:latin typeface="微软雅黑" pitchFamily="34" charset="-122"/>
                <a:ea typeface="微软雅黑" pitchFamily="34" charset="-122"/>
              </a:rPr>
              <a:t>20000</a:t>
            </a:r>
            <a:r>
              <a:rPr lang="zh-CN" altLang="zh-CN" sz="1400">
                <a:latin typeface="微软雅黑" pitchFamily="34" charset="-122"/>
                <a:ea typeface="微软雅黑" pitchFamily="34" charset="-122"/>
              </a:rPr>
              <a:t>、月保洁超</a:t>
            </a:r>
            <a:r>
              <a:rPr lang="en-US" altLang="zh-CN" sz="1400">
                <a:latin typeface="微软雅黑" pitchFamily="34" charset="-122"/>
                <a:ea typeface="微软雅黑" pitchFamily="34" charset="-122"/>
              </a:rPr>
              <a:t>8000</a:t>
            </a:r>
            <a:r>
              <a:rPr lang="zh-CN" altLang="zh-CN" sz="1400">
                <a:latin typeface="微软雅黑" pitchFamily="34" charset="-122"/>
                <a:ea typeface="微软雅黑" pitchFamily="34" charset="-122"/>
              </a:rPr>
              <a:t>套、月维修超</a:t>
            </a:r>
            <a:r>
              <a:rPr lang="en-US" altLang="zh-CN" sz="1400">
                <a:latin typeface="微软雅黑" pitchFamily="34" charset="-122"/>
                <a:ea typeface="微软雅黑" pitchFamily="34" charset="-122"/>
              </a:rPr>
              <a:t>3000</a:t>
            </a:r>
            <a:r>
              <a:rPr lang="zh-CN" altLang="zh-CN" sz="1400">
                <a:latin typeface="微软雅黑" pitchFamily="34" charset="-122"/>
                <a:ea typeface="微软雅黑" pitchFamily="34" charset="-122"/>
              </a:rPr>
              <a:t>单。 自如业务以北京为主，未来将拓展到更多城市。虽然成立时间不长，但业务发展却非常迅速，业务规模、客户数量都在以每月超过</a:t>
            </a:r>
            <a:r>
              <a:rPr lang="en-US" altLang="zh-CN" sz="1400">
                <a:latin typeface="微软雅黑" pitchFamily="34" charset="-122"/>
                <a:ea typeface="微软雅黑" pitchFamily="34" charset="-122"/>
              </a:rPr>
              <a:t>40%</a:t>
            </a:r>
            <a:r>
              <a:rPr lang="zh-CN" altLang="zh-CN" sz="1400">
                <a:latin typeface="微软雅黑" pitchFamily="34" charset="-122"/>
                <a:ea typeface="微软雅黑" pitchFamily="34" charset="-122"/>
              </a:rPr>
              <a:t>增速发展，目前已经成为中国租赁市场上唯一具有品牌意义的公司。</a:t>
            </a:r>
          </a:p>
        </p:txBody>
      </p:sp>
      <p:pic>
        <p:nvPicPr>
          <p:cNvPr id="49155" name="Picture 2" descr="d:\xudh3\桌面\再次修改\小画册最终-18.jpg"/>
          <p:cNvPicPr>
            <a:picLocks noChangeAspect="1" noChangeArrowheads="1"/>
          </p:cNvPicPr>
          <p:nvPr/>
        </p:nvPicPr>
        <p:blipFill>
          <a:blip r:embed="rId2" cstate="print"/>
          <a:srcRect/>
          <a:stretch>
            <a:fillRect/>
          </a:stretch>
        </p:blipFill>
        <p:spPr bwMode="auto">
          <a:xfrm>
            <a:off x="2700338" y="3789363"/>
            <a:ext cx="3113087" cy="2514600"/>
          </a:xfrm>
          <a:prstGeom prst="rect">
            <a:avLst/>
          </a:prstGeom>
          <a:noFill/>
          <a:ln w="9525">
            <a:noFill/>
            <a:miter lim="800000"/>
            <a:headEnd/>
            <a:tailEnd/>
          </a:ln>
        </p:spPr>
      </p:pic>
      <p:pic>
        <p:nvPicPr>
          <p:cNvPr id="49156" name="Picture 2" descr="d:\xudh3\桌面\再次修改\小画册最终-18.jpg"/>
          <p:cNvPicPr>
            <a:picLocks noChangeAspect="1" noChangeArrowheads="1"/>
          </p:cNvPicPr>
          <p:nvPr/>
        </p:nvPicPr>
        <p:blipFill>
          <a:blip r:embed="rId3" cstate="print"/>
          <a:srcRect/>
          <a:stretch>
            <a:fillRect/>
          </a:stretch>
        </p:blipFill>
        <p:spPr bwMode="auto">
          <a:xfrm>
            <a:off x="5851525" y="3789363"/>
            <a:ext cx="3113088"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descr="F:\任务文件夹\2011年8月\PPT培训\PPT-.jpg"/>
          <p:cNvPicPr>
            <a:picLocks noChangeAspect="1" noChangeArrowheads="1"/>
          </p:cNvPicPr>
          <p:nvPr/>
        </p:nvPicPr>
        <p:blipFill>
          <a:blip r:embed="rId2" cstate="print"/>
          <a:srcRect/>
          <a:stretch>
            <a:fillRect/>
          </a:stretch>
        </p:blipFill>
        <p:spPr bwMode="auto">
          <a:xfrm>
            <a:off x="-12700" y="0"/>
            <a:ext cx="9156700" cy="6870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d:\hanlu1\桌面\再次修改\小画册最终-02.jpg"/>
          <p:cNvPicPr>
            <a:picLocks noChangeAspect="1" noChangeArrowheads="1"/>
          </p:cNvPicPr>
          <p:nvPr/>
        </p:nvPicPr>
        <p:blipFill>
          <a:blip r:embed="rId2" cstate="print"/>
          <a:srcRect/>
          <a:stretch>
            <a:fillRect/>
          </a:stretch>
        </p:blipFill>
        <p:spPr bwMode="auto">
          <a:xfrm>
            <a:off x="3570288" y="0"/>
            <a:ext cx="5573712" cy="5992813"/>
          </a:xfrm>
          <a:prstGeom prst="rect">
            <a:avLst/>
          </a:prstGeom>
          <a:noFill/>
          <a:ln w="9525">
            <a:noFill/>
            <a:miter lim="800000"/>
            <a:headEnd/>
            <a:tailEnd/>
          </a:ln>
        </p:spPr>
      </p:pic>
      <p:sp>
        <p:nvSpPr>
          <p:cNvPr id="14339" name="矩形 3"/>
          <p:cNvSpPr>
            <a:spLocks noChangeArrowheads="1"/>
          </p:cNvSpPr>
          <p:nvPr/>
        </p:nvSpPr>
        <p:spPr bwMode="auto">
          <a:xfrm>
            <a:off x="250825" y="5351463"/>
            <a:ext cx="8642350" cy="1246187"/>
          </a:xfrm>
          <a:prstGeom prst="rect">
            <a:avLst/>
          </a:prstGeom>
          <a:noFill/>
          <a:ln w="9525">
            <a:noFill/>
            <a:miter lim="800000"/>
            <a:headEnd/>
            <a:tailEnd/>
          </a:ln>
        </p:spPr>
        <p:txBody>
          <a:bodyPr>
            <a:spAutoFit/>
          </a:bodyPr>
          <a:lstStyle/>
          <a:p>
            <a:endParaRPr lang="zh-CN" altLang="zh-CN" sz="1500" dirty="0">
              <a:latin typeface="微软雅黑" pitchFamily="34" charset="-122"/>
              <a:ea typeface="微软雅黑" pitchFamily="34" charset="-122"/>
            </a:endParaRPr>
          </a:p>
          <a:p>
            <a:r>
              <a:rPr lang="en-US" altLang="zh-CN" sz="1500" dirty="0"/>
              <a:t>Business ranges across such economic areas in North China, Northeast China, Eastern China and Southwest China, etc and is still expanding. Until </a:t>
            </a:r>
            <a:r>
              <a:rPr lang="en-US" altLang="zh-CN" sz="1500" dirty="0" smtClean="0"/>
              <a:t>2012</a:t>
            </a:r>
            <a:r>
              <a:rPr lang="en-US" altLang="zh-CN" sz="1500" dirty="0"/>
              <a:t>, </a:t>
            </a:r>
            <a:r>
              <a:rPr lang="en-US" altLang="zh-CN" sz="1500" dirty="0" err="1"/>
              <a:t>Homelink</a:t>
            </a:r>
            <a:r>
              <a:rPr lang="en-US" altLang="zh-CN" sz="1500" dirty="0"/>
              <a:t>  owns more  than 1000 regular chain  stores, more  than </a:t>
            </a:r>
            <a:r>
              <a:rPr lang="en-US" altLang="zh-CN" sz="1500" dirty="0" smtClean="0"/>
              <a:t>26000 </a:t>
            </a:r>
            <a:r>
              <a:rPr lang="en-US" altLang="zh-CN" sz="1500" dirty="0"/>
              <a:t>staff. Annual sales exceed RMB </a:t>
            </a:r>
            <a:r>
              <a:rPr lang="en-US" altLang="zh-CN" sz="1500" dirty="0" smtClean="0"/>
              <a:t>110,000,000,000</a:t>
            </a:r>
            <a:r>
              <a:rPr lang="en-US" altLang="zh-CN" sz="1500" dirty="0"/>
              <a:t>, the commission charges exceed </a:t>
            </a:r>
            <a:r>
              <a:rPr lang="en-US" altLang="zh-CN" sz="1500" dirty="0" smtClean="0"/>
              <a:t>RMB3,300,000,000</a:t>
            </a:r>
            <a:r>
              <a:rPr lang="en-US" altLang="zh-CN" sz="1500" dirty="0"/>
              <a:t>. </a:t>
            </a:r>
            <a:endParaRPr lang="zh-CN" altLang="zh-CN" sz="1500" dirty="0"/>
          </a:p>
        </p:txBody>
      </p:sp>
      <p:pic>
        <p:nvPicPr>
          <p:cNvPr id="6" name="Picture 9"/>
          <p:cNvPicPr>
            <a:picLocks noChangeAspect="1" noChangeArrowheads="1"/>
          </p:cNvPicPr>
          <p:nvPr/>
        </p:nvPicPr>
        <p:blipFill>
          <a:blip r:embed="rId3" cstate="print"/>
          <a:srcRect/>
          <a:stretch>
            <a:fillRect/>
          </a:stretch>
        </p:blipFill>
        <p:spPr bwMode="auto">
          <a:xfrm>
            <a:off x="4787900" y="3716338"/>
            <a:ext cx="3257550" cy="1008062"/>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4341" name="矩形 6"/>
          <p:cNvSpPr>
            <a:spLocks noChangeArrowheads="1"/>
          </p:cNvSpPr>
          <p:nvPr/>
        </p:nvSpPr>
        <p:spPr bwMode="auto">
          <a:xfrm>
            <a:off x="250825" y="754063"/>
            <a:ext cx="3744913" cy="2900362"/>
          </a:xfrm>
          <a:prstGeom prst="rect">
            <a:avLst/>
          </a:prstGeom>
          <a:noFill/>
          <a:ln w="9525">
            <a:noFill/>
            <a:miter lim="800000"/>
            <a:headEnd/>
            <a:tailEnd/>
          </a:ln>
        </p:spPr>
        <p:txBody>
          <a:bodyPr>
            <a:spAutoFit/>
          </a:bodyPr>
          <a:lstStyle/>
          <a:p>
            <a:pPr>
              <a:lnSpc>
                <a:spcPts val="2300"/>
              </a:lnSpc>
            </a:pPr>
            <a:r>
              <a:rPr lang="zh-CN" altLang="en-US" sz="1600" b="1" dirty="0">
                <a:latin typeface="微软雅黑" pitchFamily="34" charset="-122"/>
                <a:ea typeface="微软雅黑" pitchFamily="34" charset="-122"/>
              </a:rPr>
              <a:t>链家地产</a:t>
            </a:r>
            <a:r>
              <a:rPr lang="zh-CN" altLang="zh-CN" sz="1400" dirty="0">
                <a:latin typeface="微软雅黑" pitchFamily="34" charset="-122"/>
                <a:ea typeface="微软雅黑" pitchFamily="34" charset="-122"/>
              </a:rPr>
              <a:t>是中国领先的不动产服务提供商，致力于为客户提供优质的房地产经纪、金融及资产管理等服务，让每一位消费者都能在链家愉悦的找到一个家。</a:t>
            </a:r>
          </a:p>
          <a:p>
            <a:pPr>
              <a:lnSpc>
                <a:spcPts val="2300"/>
              </a:lnSpc>
              <a:spcBef>
                <a:spcPts val="600"/>
              </a:spcBef>
            </a:pPr>
            <a:r>
              <a:rPr lang="zh-CN" altLang="zh-CN" sz="1400" b="1" dirty="0">
                <a:latin typeface="微软雅黑" pitchFamily="34" charset="-122"/>
                <a:ea typeface="微软雅黑" pitchFamily="34" charset="-122"/>
              </a:rPr>
              <a:t>业务范围</a:t>
            </a:r>
            <a:r>
              <a:rPr lang="zh-CN" altLang="en-US" sz="1400" b="1" dirty="0">
                <a:latin typeface="微软雅黑" pitchFamily="34" charset="-122"/>
                <a:ea typeface="微软雅黑" pitchFamily="34" charset="-122"/>
              </a:rPr>
              <a:t>：</a:t>
            </a:r>
            <a:r>
              <a:rPr lang="zh-CN" altLang="zh-CN" sz="1400" dirty="0">
                <a:latin typeface="微软雅黑" pitchFamily="34" charset="-122"/>
                <a:ea typeface="微软雅黑" pitchFamily="34" charset="-122"/>
              </a:rPr>
              <a:t>横跨华北、东北、华东、西南等经济区，并仍不断扩大服务区域。</a:t>
            </a:r>
            <a:endParaRPr lang="en-US" altLang="zh-CN" sz="1400" b="1" dirty="0">
              <a:latin typeface="微软雅黑" pitchFamily="34" charset="-122"/>
              <a:ea typeface="微软雅黑" pitchFamily="34" charset="-122"/>
            </a:endParaRPr>
          </a:p>
          <a:p>
            <a:pPr>
              <a:lnSpc>
                <a:spcPts val="2300"/>
              </a:lnSpc>
              <a:spcBef>
                <a:spcPts val="600"/>
              </a:spcBef>
            </a:pPr>
            <a:r>
              <a:rPr lang="zh-CN" altLang="en-US" sz="1400" b="1" dirty="0">
                <a:latin typeface="微软雅黑" pitchFamily="34" charset="-122"/>
                <a:ea typeface="微软雅黑" pitchFamily="34" charset="-122"/>
              </a:rPr>
              <a:t>规模：</a:t>
            </a:r>
            <a:r>
              <a:rPr lang="en-US" altLang="zh-CN" sz="1400" dirty="0">
                <a:latin typeface="微软雅黑" pitchFamily="34" charset="-122"/>
                <a:ea typeface="微软雅黑" pitchFamily="34" charset="-122"/>
              </a:rPr>
              <a:t>1000</a:t>
            </a:r>
            <a:r>
              <a:rPr lang="zh-CN" altLang="zh-CN" sz="1400" dirty="0">
                <a:latin typeface="微软雅黑" pitchFamily="34" charset="-122"/>
                <a:ea typeface="微软雅黑" pitchFamily="34" charset="-122"/>
              </a:rPr>
              <a:t>余家直营连锁门店</a:t>
            </a:r>
            <a:r>
              <a:rPr lang="zh-CN" altLang="zh-CN" sz="1400" dirty="0" smtClean="0">
                <a:latin typeface="微软雅黑" pitchFamily="34" charset="-122"/>
                <a:ea typeface="微软雅黑" pitchFamily="34" charset="-122"/>
              </a:rPr>
              <a:t>和</a:t>
            </a:r>
            <a:r>
              <a:rPr lang="en-US" altLang="zh-CN" sz="1400" dirty="0" smtClean="0">
                <a:latin typeface="微软雅黑" pitchFamily="34" charset="-122"/>
                <a:ea typeface="微软雅黑" pitchFamily="34" charset="-122"/>
              </a:rPr>
              <a:t>26000</a:t>
            </a:r>
            <a:r>
              <a:rPr lang="zh-CN" altLang="zh-CN" sz="1400" dirty="0" smtClean="0">
                <a:latin typeface="微软雅黑" pitchFamily="34" charset="-122"/>
                <a:ea typeface="微软雅黑" pitchFamily="34" charset="-122"/>
              </a:rPr>
              <a:t>多</a:t>
            </a:r>
            <a:r>
              <a:rPr lang="zh-CN" altLang="en-US" sz="1400" dirty="0" smtClean="0">
                <a:latin typeface="微软雅黑" pitchFamily="34" charset="-122"/>
                <a:ea typeface="微软雅黑" pitchFamily="34" charset="-122"/>
              </a:rPr>
              <a:t>置业顾问</a:t>
            </a:r>
            <a:r>
              <a:rPr lang="zh-CN" altLang="zh-CN" sz="1400" dirty="0" smtClean="0">
                <a:latin typeface="微软雅黑" pitchFamily="34" charset="-122"/>
                <a:ea typeface="微软雅黑" pitchFamily="34" charset="-122"/>
              </a:rPr>
              <a:t>，</a:t>
            </a:r>
            <a:r>
              <a:rPr lang="en-US" altLang="zh-CN" sz="1400" dirty="0" smtClean="0">
                <a:latin typeface="微软雅黑" pitchFamily="34" charset="-122"/>
                <a:ea typeface="微软雅黑" pitchFamily="34" charset="-122"/>
              </a:rPr>
              <a:t>2012</a:t>
            </a:r>
            <a:r>
              <a:rPr lang="zh-CN" altLang="zh-CN" sz="1400" dirty="0" smtClean="0">
                <a:latin typeface="微软雅黑" pitchFamily="34" charset="-122"/>
                <a:ea typeface="微软雅黑" pitchFamily="34" charset="-122"/>
              </a:rPr>
              <a:t>年</a:t>
            </a:r>
            <a:r>
              <a:rPr lang="zh-CN" altLang="zh-CN" sz="1400" dirty="0">
                <a:latin typeface="微软雅黑" pitchFamily="34" charset="-122"/>
                <a:ea typeface="微软雅黑" pitchFamily="34" charset="-122"/>
              </a:rPr>
              <a:t>销售额</a:t>
            </a:r>
            <a:r>
              <a:rPr lang="zh-CN" altLang="zh-CN" sz="1400" dirty="0" smtClean="0">
                <a:latin typeface="微软雅黑" pitchFamily="34" charset="-122"/>
                <a:ea typeface="微软雅黑" pitchFamily="34" charset="-122"/>
              </a:rPr>
              <a:t>超过</a:t>
            </a:r>
            <a:r>
              <a:rPr lang="en-US" altLang="zh-CN" sz="1400" dirty="0" smtClean="0">
                <a:latin typeface="微软雅黑" pitchFamily="34" charset="-122"/>
                <a:ea typeface="微软雅黑" pitchFamily="34" charset="-122"/>
              </a:rPr>
              <a:t>1100</a:t>
            </a:r>
            <a:r>
              <a:rPr lang="zh-CN" altLang="zh-CN" sz="1400" dirty="0">
                <a:latin typeface="微软雅黑" pitchFamily="34" charset="-122"/>
                <a:ea typeface="微软雅黑" pitchFamily="34" charset="-122"/>
              </a:rPr>
              <a:t>亿元，佣金额</a:t>
            </a:r>
            <a:r>
              <a:rPr lang="zh-CN" altLang="zh-CN" sz="1400" dirty="0" smtClean="0">
                <a:latin typeface="微软雅黑" pitchFamily="34" charset="-122"/>
                <a:ea typeface="微软雅黑" pitchFamily="34" charset="-122"/>
              </a:rPr>
              <a:t>超过</a:t>
            </a:r>
            <a:r>
              <a:rPr lang="en-US" altLang="zh-CN" sz="1400" dirty="0" smtClean="0">
                <a:latin typeface="微软雅黑" pitchFamily="34" charset="-122"/>
                <a:ea typeface="微软雅黑" pitchFamily="34" charset="-122"/>
              </a:rPr>
              <a:t>33</a:t>
            </a:r>
            <a:r>
              <a:rPr lang="zh-CN" altLang="zh-CN" sz="1400" dirty="0" smtClean="0">
                <a:latin typeface="微软雅黑" pitchFamily="34" charset="-122"/>
                <a:ea typeface="微软雅黑" pitchFamily="34" charset="-122"/>
              </a:rPr>
              <a:t>亿元</a:t>
            </a:r>
            <a:r>
              <a:rPr lang="zh-CN" altLang="en-US" sz="1400" dirty="0" smtClean="0">
                <a:latin typeface="微软雅黑" pitchFamily="34" charset="-122"/>
                <a:ea typeface="微软雅黑" pitchFamily="34" charset="-122"/>
              </a:rPr>
              <a:t>。</a:t>
            </a:r>
            <a:endParaRPr lang="en-US" altLang="zh-CN" sz="1400" dirty="0">
              <a:latin typeface="微软雅黑" pitchFamily="34" charset="-122"/>
              <a:ea typeface="微软雅黑" pitchFamily="34" charset="-122"/>
            </a:endParaRPr>
          </a:p>
        </p:txBody>
      </p:sp>
      <p:sp>
        <p:nvSpPr>
          <p:cNvPr id="14342" name="矩形 6"/>
          <p:cNvSpPr>
            <a:spLocks noChangeArrowheads="1"/>
          </p:cNvSpPr>
          <p:nvPr/>
        </p:nvSpPr>
        <p:spPr bwMode="auto">
          <a:xfrm>
            <a:off x="250825" y="4346575"/>
            <a:ext cx="4572000" cy="1292225"/>
          </a:xfrm>
          <a:prstGeom prst="rect">
            <a:avLst/>
          </a:prstGeom>
          <a:noFill/>
          <a:ln w="9525">
            <a:noFill/>
            <a:miter lim="800000"/>
            <a:headEnd/>
            <a:tailEnd/>
          </a:ln>
        </p:spPr>
        <p:txBody>
          <a:bodyPr>
            <a:spAutoFit/>
          </a:bodyPr>
          <a:lstStyle/>
          <a:p>
            <a:r>
              <a:rPr lang="en-US" altLang="zh-CN" sz="1500"/>
              <a:t>Homelink is the leading real estate service providers and engages in providing such high quality services as real estate agent, financial and capital management, etc. Homelink will satisfy each consumer to find a house in Homelink cheerfully. </a:t>
            </a:r>
            <a:endParaRPr lang="zh-CN" altLang="zh-CN" sz="15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d:\hanlu1\桌面\再次修改\小画册最终-04.jpg"/>
          <p:cNvPicPr>
            <a:picLocks noChangeAspect="1" noChangeArrowheads="1"/>
          </p:cNvPicPr>
          <p:nvPr/>
        </p:nvPicPr>
        <p:blipFill>
          <a:blip r:embed="rId2" cstate="print"/>
          <a:srcRect/>
          <a:stretch>
            <a:fillRect/>
          </a:stretch>
        </p:blipFill>
        <p:spPr bwMode="auto">
          <a:xfrm>
            <a:off x="250825" y="3357563"/>
            <a:ext cx="8208963" cy="3500437"/>
          </a:xfrm>
          <a:prstGeom prst="rect">
            <a:avLst/>
          </a:prstGeom>
          <a:noFill/>
          <a:ln w="9525">
            <a:noFill/>
            <a:miter lim="800000"/>
            <a:headEnd/>
            <a:tailEnd/>
          </a:ln>
        </p:spPr>
      </p:pic>
      <p:sp>
        <p:nvSpPr>
          <p:cNvPr id="16387" name="矩形 3"/>
          <p:cNvSpPr>
            <a:spLocks noChangeArrowheads="1"/>
          </p:cNvSpPr>
          <p:nvPr/>
        </p:nvSpPr>
        <p:spPr bwMode="auto">
          <a:xfrm>
            <a:off x="323850" y="438150"/>
            <a:ext cx="7127875" cy="758825"/>
          </a:xfrm>
          <a:prstGeom prst="rect">
            <a:avLst/>
          </a:prstGeom>
          <a:noFill/>
          <a:ln w="9525">
            <a:noFill/>
            <a:miter lim="800000"/>
            <a:headEnd/>
            <a:tailEnd/>
          </a:ln>
        </p:spPr>
        <p:txBody>
          <a:bodyPr>
            <a:spAutoFit/>
          </a:bodyPr>
          <a:lstStyle/>
          <a:p>
            <a:pPr eaLnBrk="0" hangingPunct="0">
              <a:lnSpc>
                <a:spcPts val="2300"/>
              </a:lnSpc>
            </a:pPr>
            <a:r>
              <a:rPr lang="zh-CN" altLang="zh-CN" b="1">
                <a:latin typeface="微软雅黑" pitchFamily="34" charset="-122"/>
                <a:ea typeface="微软雅黑" pitchFamily="34" charset="-122"/>
                <a:cs typeface="Times New Roman" pitchFamily="18" charset="0"/>
              </a:rPr>
              <a:t>链家愿景</a:t>
            </a:r>
          </a:p>
          <a:p>
            <a:pPr eaLnBrk="0" hangingPunct="0">
              <a:lnSpc>
                <a:spcPts val="2300"/>
              </a:lnSpc>
              <a:spcBef>
                <a:spcPts val="600"/>
              </a:spcBef>
            </a:pPr>
            <a:r>
              <a:rPr lang="zh-CN" altLang="zh-CN" sz="1400">
                <a:latin typeface="微软雅黑" pitchFamily="34" charset="-122"/>
                <a:ea typeface="微软雅黑" pitchFamily="34" charset="-122"/>
                <a:cs typeface="Times New Roman" pitchFamily="18" charset="0"/>
              </a:rPr>
              <a:t>“行业的领导者”让不动产服务业走进殿堂</a:t>
            </a:r>
            <a:endParaRPr lang="en-US" altLang="zh-CN" sz="1400">
              <a:latin typeface="Calibri" pitchFamily="34" charset="0"/>
              <a:ea typeface="微软雅黑" pitchFamily="34" charset="-122"/>
              <a:cs typeface="Times New Roman" pitchFamily="18" charset="0"/>
            </a:endParaRPr>
          </a:p>
        </p:txBody>
      </p:sp>
      <p:sp>
        <p:nvSpPr>
          <p:cNvPr id="16388" name="矩形 4"/>
          <p:cNvSpPr>
            <a:spLocks noChangeArrowheads="1"/>
          </p:cNvSpPr>
          <p:nvPr/>
        </p:nvSpPr>
        <p:spPr bwMode="auto">
          <a:xfrm>
            <a:off x="323850" y="1341438"/>
            <a:ext cx="8424863" cy="1938337"/>
          </a:xfrm>
          <a:prstGeom prst="rect">
            <a:avLst/>
          </a:prstGeom>
          <a:noFill/>
          <a:ln w="9525">
            <a:noFill/>
            <a:miter lim="800000"/>
            <a:headEnd/>
            <a:tailEnd/>
          </a:ln>
        </p:spPr>
        <p:txBody>
          <a:bodyPr>
            <a:spAutoFit/>
          </a:bodyPr>
          <a:lstStyle/>
          <a:p>
            <a:pPr eaLnBrk="0" hangingPunct="0">
              <a:lnSpc>
                <a:spcPts val="2300"/>
              </a:lnSpc>
            </a:pPr>
            <a:r>
              <a:rPr lang="zh-CN" altLang="en-US" b="1">
                <a:latin typeface="微软雅黑" pitchFamily="34" charset="-122"/>
                <a:ea typeface="微软雅黑" pitchFamily="34" charset="-122"/>
              </a:rPr>
              <a:t>链家使命</a:t>
            </a:r>
          </a:p>
          <a:p>
            <a:pPr eaLnBrk="0" hangingPunct="0">
              <a:lnSpc>
                <a:spcPts val="2300"/>
              </a:lnSpc>
              <a:spcBef>
                <a:spcPts val="600"/>
              </a:spcBef>
            </a:pPr>
            <a:r>
              <a:rPr lang="zh-CN" altLang="en-US" sz="1400">
                <a:latin typeface="微软雅黑" pitchFamily="34" charset="-122"/>
                <a:ea typeface="微软雅黑" pitchFamily="34" charset="-122"/>
              </a:rPr>
              <a:t>对社会：链家建立一个有远大抱负，操守自律，勇于创新，智慧管理的现代服务品牌。</a:t>
            </a:r>
          </a:p>
          <a:p>
            <a:pPr eaLnBrk="0" hangingPunct="0">
              <a:lnSpc>
                <a:spcPts val="2300"/>
              </a:lnSpc>
            </a:pPr>
            <a:r>
              <a:rPr lang="zh-CN" altLang="en-US" sz="1400">
                <a:latin typeface="微软雅黑" pitchFamily="34" charset="-122"/>
                <a:ea typeface="微软雅黑" pitchFamily="34" charset="-122"/>
              </a:rPr>
              <a:t>对房地产交易客户：链家有能力并且渴望具备能力去给客户提供愉悦的不动产服务。</a:t>
            </a:r>
          </a:p>
          <a:p>
            <a:pPr eaLnBrk="0" hangingPunct="0">
              <a:lnSpc>
                <a:spcPts val="2300"/>
              </a:lnSpc>
            </a:pPr>
            <a:r>
              <a:rPr lang="zh-CN" altLang="en-US" sz="1400">
                <a:latin typeface="微软雅黑" pitchFamily="34" charset="-122"/>
                <a:ea typeface="微软雅黑" pitchFamily="34" charset="-122"/>
              </a:rPr>
              <a:t>对房地产经纪行业：链家将提供海量、准确、标准、有深度、使用便捷的不动产资讯。</a:t>
            </a:r>
          </a:p>
          <a:p>
            <a:pPr eaLnBrk="0" hangingPunct="0">
              <a:lnSpc>
                <a:spcPts val="2300"/>
              </a:lnSpc>
            </a:pPr>
            <a:r>
              <a:rPr lang="zh-CN" altLang="en-US" sz="1400">
                <a:latin typeface="微软雅黑" pitchFamily="34" charset="-122"/>
                <a:ea typeface="微软雅黑" pitchFamily="34" charset="-122"/>
              </a:rPr>
              <a:t>对房地产经纪人：链家帮助和鼓励经纪人用美好人性</a:t>
            </a:r>
            <a:r>
              <a:rPr lang="en-US" altLang="zh-CN" sz="1400">
                <a:latin typeface="微软雅黑" pitchFamily="34" charset="-122"/>
                <a:ea typeface="微软雅黑" pitchFamily="34" charset="-122"/>
              </a:rPr>
              <a:t>(</a:t>
            </a:r>
            <a:r>
              <a:rPr lang="zh-CN" altLang="en-US" sz="1400">
                <a:latin typeface="微软雅黑" pitchFamily="34" charset="-122"/>
                <a:ea typeface="微软雅黑" pitchFamily="34" charset="-122"/>
              </a:rPr>
              <a:t>诚实</a:t>
            </a:r>
            <a:r>
              <a:rPr lang="en-US" altLang="zh-CN" sz="1400">
                <a:latin typeface="微软雅黑" pitchFamily="34" charset="-122"/>
                <a:ea typeface="微软雅黑" pitchFamily="34" charset="-122"/>
              </a:rPr>
              <a:t>\</a:t>
            </a:r>
            <a:r>
              <a:rPr lang="zh-CN" altLang="en-US" sz="1400">
                <a:latin typeface="微软雅黑" pitchFamily="34" charset="-122"/>
                <a:ea typeface="微软雅黑" pitchFamily="34" charset="-122"/>
              </a:rPr>
              <a:t>正直</a:t>
            </a:r>
            <a:r>
              <a:rPr lang="en-US" altLang="zh-CN" sz="1400">
                <a:latin typeface="微软雅黑" pitchFamily="34" charset="-122"/>
                <a:ea typeface="微软雅黑" pitchFamily="34" charset="-122"/>
              </a:rPr>
              <a:t>\</a:t>
            </a:r>
            <a:r>
              <a:rPr lang="zh-CN" altLang="en-US" sz="1400">
                <a:latin typeface="微软雅黑" pitchFamily="34" charset="-122"/>
                <a:ea typeface="微软雅黑" pitchFamily="34" charset="-122"/>
              </a:rPr>
              <a:t>友善</a:t>
            </a:r>
            <a:r>
              <a:rPr lang="en-US" altLang="zh-CN" sz="1400">
                <a:latin typeface="微软雅黑" pitchFamily="34" charset="-122"/>
                <a:ea typeface="微软雅黑" pitchFamily="34" charset="-122"/>
              </a:rPr>
              <a:t>)</a:t>
            </a:r>
            <a:r>
              <a:rPr lang="zh-CN" altLang="en-US" sz="1400">
                <a:latin typeface="微软雅黑" pitchFamily="34" charset="-122"/>
                <a:ea typeface="微软雅黑" pitchFamily="34" charset="-122"/>
              </a:rPr>
              <a:t>来共同创造和分享属于平凡人的尊严和非凡成就。</a:t>
            </a:r>
            <a:endParaRPr lang="en-US" altLang="zh-CN" sz="140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d:\hanlu1\桌面\再次修改\小画册最终-04.jpg"/>
          <p:cNvPicPr>
            <a:picLocks noChangeAspect="1" noChangeArrowheads="1"/>
          </p:cNvPicPr>
          <p:nvPr/>
        </p:nvPicPr>
        <p:blipFill>
          <a:blip r:embed="rId2" cstate="print"/>
          <a:srcRect/>
          <a:stretch>
            <a:fillRect/>
          </a:stretch>
        </p:blipFill>
        <p:spPr bwMode="auto">
          <a:xfrm>
            <a:off x="0" y="4508500"/>
            <a:ext cx="9144000" cy="2349500"/>
          </a:xfrm>
          <a:prstGeom prst="rect">
            <a:avLst/>
          </a:prstGeom>
          <a:noFill/>
          <a:ln w="9525">
            <a:noFill/>
            <a:miter lim="800000"/>
            <a:headEnd/>
            <a:tailEnd/>
          </a:ln>
        </p:spPr>
      </p:pic>
      <p:sp>
        <p:nvSpPr>
          <p:cNvPr id="18435" name="矩形 3"/>
          <p:cNvSpPr>
            <a:spLocks noChangeArrowheads="1"/>
          </p:cNvSpPr>
          <p:nvPr/>
        </p:nvSpPr>
        <p:spPr bwMode="auto">
          <a:xfrm>
            <a:off x="250825" y="549275"/>
            <a:ext cx="8713788" cy="4105275"/>
          </a:xfrm>
          <a:prstGeom prst="rect">
            <a:avLst/>
          </a:prstGeom>
          <a:noFill/>
          <a:ln w="9525">
            <a:noFill/>
            <a:miter lim="800000"/>
            <a:headEnd/>
            <a:tailEnd/>
          </a:ln>
        </p:spPr>
        <p:txBody>
          <a:bodyPr>
            <a:spAutoFit/>
          </a:bodyPr>
          <a:lstStyle/>
          <a:p>
            <a:pPr>
              <a:lnSpc>
                <a:spcPts val="2300"/>
              </a:lnSpc>
            </a:pPr>
            <a:r>
              <a:rPr lang="zh-CN" altLang="zh-CN" b="1">
                <a:latin typeface="微软雅黑" pitchFamily="34" charset="-122"/>
                <a:ea typeface="微软雅黑" pitchFamily="34" charset="-122"/>
              </a:rPr>
              <a:t>链家价值观</a:t>
            </a:r>
            <a:endParaRPr lang="zh-CN" altLang="zh-CN" b="1"/>
          </a:p>
          <a:p>
            <a:pPr>
              <a:lnSpc>
                <a:spcPts val="2300"/>
              </a:lnSpc>
              <a:spcBef>
                <a:spcPts val="600"/>
              </a:spcBef>
            </a:pPr>
            <a:r>
              <a:rPr lang="zh-CN" altLang="zh-CN" sz="1400">
                <a:latin typeface="微软雅黑" pitchFamily="34" charset="-122"/>
                <a:ea typeface="微软雅黑" pitchFamily="34" charset="-122"/>
              </a:rPr>
              <a:t>客户至上：我们知道链家的存在对有房地产需求的客户来讲，意味着我们是值得信赖和依靠的。 </a:t>
            </a:r>
          </a:p>
          <a:p>
            <a:pPr>
              <a:lnSpc>
                <a:spcPts val="2300"/>
              </a:lnSpc>
            </a:pPr>
            <a:r>
              <a:rPr lang="zh-CN" altLang="zh-CN" sz="1400">
                <a:latin typeface="微软雅黑" pitchFamily="34" charset="-122"/>
                <a:ea typeface="微软雅黑" pitchFamily="34" charset="-122"/>
              </a:rPr>
              <a:t>诚实可信：我们可以没有聪明的脑袋、漂亮的脸蛋、绚丽的背景，但我们诚实，我们让人信任。 </a:t>
            </a:r>
          </a:p>
          <a:p>
            <a:pPr>
              <a:lnSpc>
                <a:spcPts val="2300"/>
              </a:lnSpc>
            </a:pPr>
            <a:r>
              <a:rPr lang="zh-CN" altLang="zh-CN" sz="1400">
                <a:latin typeface="微软雅黑" pitchFamily="34" charset="-122"/>
                <a:ea typeface="微软雅黑" pitchFamily="34" charset="-122"/>
              </a:rPr>
              <a:t>团队作战：我们正是因为自认在竞争中很弱小才走到一起，只能彼此依靠、彼此关照才能强大。 </a:t>
            </a:r>
          </a:p>
          <a:p>
            <a:pPr>
              <a:lnSpc>
                <a:spcPts val="2300"/>
              </a:lnSpc>
            </a:pPr>
            <a:r>
              <a:rPr lang="zh-CN" altLang="zh-CN" sz="1400">
                <a:latin typeface="微软雅黑" pitchFamily="34" charset="-122"/>
                <a:ea typeface="微软雅黑" pitchFamily="34" charset="-122"/>
              </a:rPr>
              <a:t>拼搏进取：我们不掌控任何稀缺资源，唯有比别人更努力才能取得成功。</a:t>
            </a:r>
            <a:endParaRPr lang="en-US" altLang="zh-CN" sz="1400">
              <a:latin typeface="微软雅黑" pitchFamily="34" charset="-122"/>
              <a:ea typeface="微软雅黑" pitchFamily="34" charset="-122"/>
            </a:endParaRPr>
          </a:p>
          <a:p>
            <a:endParaRPr lang="zh-CN" altLang="zh-CN" sz="1600"/>
          </a:p>
          <a:p>
            <a:r>
              <a:rPr lang="en-US" altLang="zh-CN" sz="1600" b="1"/>
              <a:t>Homelink value</a:t>
            </a:r>
            <a:endParaRPr lang="en-US" altLang="zh-CN" sz="1600"/>
          </a:p>
          <a:p>
            <a:r>
              <a:rPr lang="en-US" altLang="zh-CN" sz="1600"/>
              <a:t>Customer first: we understand the existence of Homelink means it worth trustworthy and relied on for those customers who have real estate demand.</a:t>
            </a:r>
            <a:endParaRPr lang="zh-CN" altLang="zh-CN" sz="1600"/>
          </a:p>
          <a:p>
            <a:r>
              <a:rPr lang="en-US" altLang="zh-CN" sz="1600"/>
              <a:t>Honesty and credibility: we have no clever mind, beautiful face and powerful background, but we are honest and credible.</a:t>
            </a:r>
            <a:endParaRPr lang="zh-CN" altLang="zh-CN" sz="1600"/>
          </a:p>
          <a:p>
            <a:r>
              <a:rPr lang="en-US" altLang="zh-CN" sz="1600"/>
              <a:t>Team work: We come together because we believe we are weak in competition. We will become powerful only if we depend on each other and look after each other.</a:t>
            </a:r>
            <a:endParaRPr lang="zh-CN" altLang="zh-CN" sz="1600"/>
          </a:p>
          <a:p>
            <a:r>
              <a:rPr lang="en-US" altLang="zh-CN" sz="1600"/>
              <a:t>Struggle ahead: we do not control any scarce resources. We can only meet with success by making greater efforts than others.</a:t>
            </a:r>
            <a:endParaRPr lang="zh-CN" altLang="zh-CN" sz="16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6"/>
          <p:cNvSpPr>
            <a:spLocks noChangeArrowheads="1"/>
          </p:cNvSpPr>
          <p:nvPr/>
        </p:nvSpPr>
        <p:spPr bwMode="auto">
          <a:xfrm>
            <a:off x="250825" y="476250"/>
            <a:ext cx="493713" cy="1939925"/>
          </a:xfrm>
          <a:prstGeom prst="rect">
            <a:avLst/>
          </a:prstGeom>
          <a:noFill/>
          <a:ln w="9525">
            <a:noFill/>
            <a:miter lim="800000"/>
            <a:headEnd/>
            <a:tailEnd/>
          </a:ln>
        </p:spPr>
        <p:txBody>
          <a:bodyPr wrap="none">
            <a:spAutoFit/>
          </a:bodyPr>
          <a:lstStyle/>
          <a:p>
            <a:r>
              <a:rPr lang="zh-CN" altLang="en-US" sz="2400" b="1">
                <a:latin typeface="微软雅黑" pitchFamily="34" charset="-122"/>
                <a:ea typeface="微软雅黑" pitchFamily="34" charset="-122"/>
              </a:rPr>
              <a:t>数</a:t>
            </a:r>
            <a:endParaRPr lang="en-US" altLang="zh-CN" sz="2400" b="1">
              <a:latin typeface="微软雅黑" pitchFamily="34" charset="-122"/>
              <a:ea typeface="微软雅黑" pitchFamily="34" charset="-122"/>
            </a:endParaRPr>
          </a:p>
          <a:p>
            <a:r>
              <a:rPr lang="zh-CN" altLang="en-US" sz="2400" b="1">
                <a:latin typeface="微软雅黑" pitchFamily="34" charset="-122"/>
                <a:ea typeface="微软雅黑" pitchFamily="34" charset="-122"/>
              </a:rPr>
              <a:t>字</a:t>
            </a:r>
            <a:endParaRPr lang="en-US" altLang="zh-CN" sz="2400" b="1">
              <a:latin typeface="微软雅黑" pitchFamily="34" charset="-122"/>
              <a:ea typeface="微软雅黑" pitchFamily="34" charset="-122"/>
            </a:endParaRPr>
          </a:p>
          <a:p>
            <a:r>
              <a:rPr lang="zh-CN" altLang="en-US" sz="2400" b="1">
                <a:latin typeface="微软雅黑" pitchFamily="34" charset="-122"/>
                <a:ea typeface="微软雅黑" pitchFamily="34" charset="-122"/>
              </a:rPr>
              <a:t>看</a:t>
            </a:r>
            <a:endParaRPr lang="en-US" altLang="zh-CN" sz="2400" b="1">
              <a:latin typeface="微软雅黑" pitchFamily="34" charset="-122"/>
              <a:ea typeface="微软雅黑" pitchFamily="34" charset="-122"/>
            </a:endParaRPr>
          </a:p>
          <a:p>
            <a:r>
              <a:rPr lang="zh-CN" altLang="zh-CN" sz="2400" b="1">
                <a:latin typeface="微软雅黑" pitchFamily="34" charset="-122"/>
                <a:ea typeface="微软雅黑" pitchFamily="34" charset="-122"/>
              </a:rPr>
              <a:t>链</a:t>
            </a:r>
            <a:endParaRPr lang="en-US" altLang="zh-CN" sz="2400" b="1">
              <a:latin typeface="微软雅黑" pitchFamily="34" charset="-122"/>
              <a:ea typeface="微软雅黑" pitchFamily="34" charset="-122"/>
            </a:endParaRPr>
          </a:p>
          <a:p>
            <a:r>
              <a:rPr lang="zh-CN" altLang="zh-CN" sz="2400" b="1">
                <a:latin typeface="微软雅黑" pitchFamily="34" charset="-122"/>
                <a:ea typeface="微软雅黑" pitchFamily="34" charset="-122"/>
              </a:rPr>
              <a:t>家</a:t>
            </a:r>
            <a:endParaRPr lang="zh-CN" altLang="zh-CN" sz="2400" b="1"/>
          </a:p>
        </p:txBody>
      </p:sp>
      <p:pic>
        <p:nvPicPr>
          <p:cNvPr id="1026" name="Picture 2"/>
          <p:cNvPicPr>
            <a:picLocks noChangeAspect="1" noChangeArrowheads="1"/>
          </p:cNvPicPr>
          <p:nvPr/>
        </p:nvPicPr>
        <p:blipFill>
          <a:blip r:embed="rId3" cstate="print"/>
          <a:srcRect/>
          <a:stretch>
            <a:fillRect/>
          </a:stretch>
        </p:blipFill>
        <p:spPr bwMode="auto">
          <a:xfrm>
            <a:off x="755576" y="908720"/>
            <a:ext cx="8388424" cy="5585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F:\任务文件夹\2011年8月\PPT培训\PPT---.jpg"/>
          <p:cNvPicPr>
            <a:picLocks noChangeAspect="1" noChangeArrowheads="1"/>
          </p:cNvPicPr>
          <p:nvPr/>
        </p:nvPicPr>
        <p:blipFill>
          <a:blip r:embed="rId2" cstate="print"/>
          <a:srcRect/>
          <a:stretch>
            <a:fillRect/>
          </a:stretch>
        </p:blipFill>
        <p:spPr bwMode="auto">
          <a:xfrm>
            <a:off x="-36513" y="0"/>
            <a:ext cx="9180513" cy="6888163"/>
          </a:xfrm>
          <a:prstGeom prst="rect">
            <a:avLst/>
          </a:prstGeom>
          <a:noFill/>
          <a:ln w="9525">
            <a:noFill/>
            <a:miter lim="800000"/>
            <a:headEnd/>
            <a:tailEnd/>
          </a:ln>
        </p:spPr>
      </p:pic>
      <p:sp>
        <p:nvSpPr>
          <p:cNvPr id="13315" name="TextBox 3"/>
          <p:cNvSpPr txBox="1">
            <a:spLocks noChangeArrowheads="1"/>
          </p:cNvSpPr>
          <p:nvPr/>
        </p:nvSpPr>
        <p:spPr bwMode="auto">
          <a:xfrm>
            <a:off x="323850" y="2781300"/>
            <a:ext cx="7056438" cy="1246188"/>
          </a:xfrm>
          <a:prstGeom prst="rect">
            <a:avLst/>
          </a:prstGeom>
          <a:noFill/>
          <a:ln w="9525">
            <a:noFill/>
            <a:miter lim="800000"/>
            <a:headEnd/>
            <a:tailEnd/>
          </a:ln>
        </p:spPr>
        <p:txBody>
          <a:bodyPr>
            <a:spAutoFit/>
          </a:bodyPr>
          <a:lstStyle/>
          <a:p>
            <a:pPr algn="ctr"/>
            <a:r>
              <a:rPr lang="zh-CN" altLang="en-US" sz="4800">
                <a:solidFill>
                  <a:schemeClr val="bg1"/>
                </a:solidFill>
                <a:latin typeface="黑体" pitchFamily="2" charset="-122"/>
                <a:ea typeface="黑体" pitchFamily="2" charset="-122"/>
              </a:rPr>
              <a:t>链家地产未来发展</a:t>
            </a:r>
            <a:endParaRPr lang="en-US" altLang="zh-CN" sz="2700">
              <a:solidFill>
                <a:schemeClr val="bg1"/>
              </a:solidFill>
              <a:latin typeface="Calibri" pitchFamily="34" charset="0"/>
              <a:cs typeface="Times New Roman" pitchFamily="18" charset="0"/>
            </a:endParaRPr>
          </a:p>
          <a:p>
            <a:pPr algn="ctr"/>
            <a:r>
              <a:rPr lang="en-US" altLang="zh-CN" sz="2700">
                <a:solidFill>
                  <a:schemeClr val="bg1"/>
                </a:solidFill>
                <a:latin typeface="Calibri" pitchFamily="34" charset="0"/>
                <a:cs typeface="Times New Roman" pitchFamily="18" charset="0"/>
              </a:rPr>
              <a:t>Future development of Homelink</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xudh3\桌面\再次修改\小画册最终-10.jpg"/>
          <p:cNvPicPr>
            <a:picLocks noChangeAspect="1" noChangeArrowheads="1"/>
          </p:cNvPicPr>
          <p:nvPr/>
        </p:nvPicPr>
        <p:blipFill>
          <a:blip r:embed="rId2" cstate="print"/>
          <a:srcRect/>
          <a:stretch>
            <a:fillRect/>
          </a:stretch>
        </p:blipFill>
        <p:spPr bwMode="auto">
          <a:xfrm>
            <a:off x="0" y="2638425"/>
            <a:ext cx="9144000" cy="2644775"/>
          </a:xfrm>
          <a:prstGeom prst="rect">
            <a:avLst/>
          </a:prstGeom>
          <a:noFill/>
          <a:ln w="9525">
            <a:noFill/>
            <a:miter lim="800000"/>
            <a:headEnd/>
            <a:tailEnd/>
          </a:ln>
        </p:spPr>
      </p:pic>
      <p:sp>
        <p:nvSpPr>
          <p:cNvPr id="27651" name="矩形 3"/>
          <p:cNvSpPr>
            <a:spLocks noChangeArrowheads="1"/>
          </p:cNvSpPr>
          <p:nvPr/>
        </p:nvSpPr>
        <p:spPr bwMode="auto">
          <a:xfrm>
            <a:off x="179388" y="169863"/>
            <a:ext cx="7705725" cy="2540000"/>
          </a:xfrm>
          <a:prstGeom prst="rect">
            <a:avLst/>
          </a:prstGeom>
          <a:noFill/>
          <a:ln w="9525">
            <a:noFill/>
            <a:miter lim="800000"/>
            <a:headEnd/>
            <a:tailEnd/>
          </a:ln>
        </p:spPr>
        <p:txBody>
          <a:bodyPr>
            <a:spAutoFit/>
          </a:bodyPr>
          <a:lstStyle/>
          <a:p>
            <a:r>
              <a:rPr lang="zh-CN" altLang="zh-CN" sz="1500" b="1">
                <a:latin typeface="微软雅黑" pitchFamily="34" charset="-122"/>
                <a:ea typeface="微软雅黑" pitchFamily="34" charset="-122"/>
              </a:rPr>
              <a:t>存量房市场未来发展</a:t>
            </a:r>
            <a:endParaRPr lang="en-US" altLang="zh-CN" sz="1500" b="1">
              <a:latin typeface="微软雅黑" pitchFamily="34" charset="-122"/>
              <a:ea typeface="微软雅黑" pitchFamily="34" charset="-122"/>
            </a:endParaRPr>
          </a:p>
          <a:p>
            <a:endParaRPr lang="zh-CN" altLang="zh-CN" sz="1500" b="1">
              <a:latin typeface="微软雅黑" pitchFamily="34" charset="-122"/>
              <a:ea typeface="微软雅黑" pitchFamily="34" charset="-122"/>
            </a:endParaRPr>
          </a:p>
          <a:p>
            <a:r>
              <a:rPr lang="en-US" altLang="zh-CN" sz="1500"/>
              <a:t>Future development of housing inventory market</a:t>
            </a:r>
            <a:endParaRPr lang="zh-CN" altLang="zh-CN" sz="1500"/>
          </a:p>
          <a:p>
            <a:endParaRPr lang="en-US" altLang="zh-CN" sz="1300">
              <a:latin typeface="微软雅黑" pitchFamily="34" charset="-122"/>
              <a:ea typeface="微软雅黑" pitchFamily="34" charset="-122"/>
            </a:endParaRPr>
          </a:p>
          <a:p>
            <a:r>
              <a:rPr lang="zh-CN" altLang="zh-CN" sz="1300">
                <a:latin typeface="微软雅黑" pitchFamily="34" charset="-122"/>
                <a:ea typeface="微软雅黑" pitchFamily="34" charset="-122"/>
              </a:rPr>
              <a:t>未来</a:t>
            </a:r>
            <a:r>
              <a:rPr lang="en-US" altLang="zh-CN" sz="1300">
                <a:latin typeface="微软雅黑" pitchFamily="34" charset="-122"/>
                <a:ea typeface="微软雅黑" pitchFamily="34" charset="-122"/>
              </a:rPr>
              <a:t>5-10</a:t>
            </a:r>
            <a:r>
              <a:rPr lang="zh-CN" altLang="zh-CN" sz="1300">
                <a:latin typeface="微软雅黑" pitchFamily="34" charset="-122"/>
                <a:ea typeface="微软雅黑" pitchFamily="34" charset="-122"/>
              </a:rPr>
              <a:t>年，全国存量房年佣金规模将达</a:t>
            </a:r>
            <a:r>
              <a:rPr lang="en-US" altLang="zh-CN" sz="1300">
                <a:latin typeface="微软雅黑" pitchFamily="34" charset="-122"/>
                <a:ea typeface="微软雅黑" pitchFamily="34" charset="-122"/>
              </a:rPr>
              <a:t>3000-4000</a:t>
            </a:r>
            <a:r>
              <a:rPr lang="zh-CN" altLang="zh-CN" sz="1300">
                <a:latin typeface="微软雅黑" pitchFamily="34" charset="-122"/>
                <a:ea typeface="微软雅黑" pitchFamily="34" charset="-122"/>
              </a:rPr>
              <a:t>亿，北京存量房年佣金规模将达</a:t>
            </a:r>
            <a:r>
              <a:rPr lang="en-US" altLang="zh-CN" sz="1300">
                <a:latin typeface="微软雅黑" pitchFamily="34" charset="-122"/>
                <a:ea typeface="微软雅黑" pitchFamily="34" charset="-122"/>
              </a:rPr>
              <a:t>200</a:t>
            </a:r>
            <a:r>
              <a:rPr lang="zh-CN" altLang="zh-CN" sz="1300">
                <a:latin typeface="微软雅黑" pitchFamily="34" charset="-122"/>
                <a:ea typeface="微软雅黑" pitchFamily="34" charset="-122"/>
              </a:rPr>
              <a:t>亿。</a:t>
            </a:r>
            <a:r>
              <a:rPr lang="en-US" altLang="zh-CN" sz="1300">
                <a:latin typeface="微软雅黑" pitchFamily="34" charset="-122"/>
                <a:ea typeface="微软雅黑" pitchFamily="34" charset="-122"/>
              </a:rPr>
              <a:t>2015</a:t>
            </a:r>
            <a:r>
              <a:rPr lang="zh-CN" altLang="zh-CN" sz="1300">
                <a:latin typeface="微软雅黑" pitchFamily="34" charset="-122"/>
                <a:ea typeface="微软雅黑" pitchFamily="34" charset="-122"/>
              </a:rPr>
              <a:t>年中国住房抵押贷款将超</a:t>
            </a:r>
            <a:r>
              <a:rPr lang="en-US" altLang="zh-CN" sz="1300">
                <a:latin typeface="微软雅黑" pitchFamily="34" charset="-122"/>
                <a:ea typeface="微软雅黑" pitchFamily="34" charset="-122"/>
              </a:rPr>
              <a:t>16</a:t>
            </a:r>
            <a:r>
              <a:rPr lang="zh-CN" altLang="zh-CN" sz="1300">
                <a:latin typeface="微软雅黑" pitchFamily="34" charset="-122"/>
                <a:ea typeface="微软雅黑" pitchFamily="34" charset="-122"/>
              </a:rPr>
              <a:t>万亿，潜购需求依然旺盛，</a:t>
            </a:r>
            <a:r>
              <a:rPr lang="en-US" altLang="zh-CN" sz="1300">
                <a:latin typeface="微软雅黑" pitchFamily="34" charset="-122"/>
                <a:ea typeface="微软雅黑" pitchFamily="34" charset="-122"/>
              </a:rPr>
              <a:t>20-49</a:t>
            </a:r>
            <a:r>
              <a:rPr lang="zh-CN" altLang="zh-CN" sz="1300">
                <a:latin typeface="微软雅黑" pitchFamily="34" charset="-122"/>
                <a:ea typeface="微软雅黑" pitchFamily="34" charset="-122"/>
              </a:rPr>
              <a:t>岁之间比重接近</a:t>
            </a:r>
            <a:r>
              <a:rPr lang="en-US" altLang="zh-CN" sz="1300">
                <a:latin typeface="微软雅黑" pitchFamily="34" charset="-122"/>
                <a:ea typeface="微软雅黑" pitchFamily="34" charset="-122"/>
              </a:rPr>
              <a:t>60%</a:t>
            </a:r>
            <a:r>
              <a:rPr lang="zh-CN" altLang="zh-CN" sz="1300">
                <a:latin typeface="微软雅黑" pitchFamily="34" charset="-122"/>
                <a:ea typeface="微软雅黑" pitchFamily="34" charset="-122"/>
              </a:rPr>
              <a:t>。</a:t>
            </a:r>
          </a:p>
          <a:p>
            <a:r>
              <a:rPr lang="en-US" altLang="zh-CN" sz="1500"/>
              <a:t>In the future 5 to 10 years, the annual commission scale of national housing inventory and Beijing housing inventory will respectively reach 300,000,000,000 to 400,000,000,000 and 20,000,000,000. In 2015, China’s housing mortgage loan will exceed 160 billion and the potential buyers are still in large amount with the percentage between 20 and 49 approaching 60%.</a:t>
            </a:r>
            <a:endParaRPr lang="zh-CN" altLang="zh-CN" sz="1500"/>
          </a:p>
        </p:txBody>
      </p:sp>
      <p:sp>
        <p:nvSpPr>
          <p:cNvPr id="27652" name="矩形 5"/>
          <p:cNvSpPr>
            <a:spLocks noChangeArrowheads="1"/>
          </p:cNvSpPr>
          <p:nvPr/>
        </p:nvSpPr>
        <p:spPr bwMode="auto">
          <a:xfrm>
            <a:off x="0" y="5283200"/>
            <a:ext cx="9144000" cy="738188"/>
          </a:xfrm>
          <a:prstGeom prst="rect">
            <a:avLst/>
          </a:prstGeom>
          <a:noFill/>
          <a:ln w="9525">
            <a:noFill/>
            <a:miter lim="800000"/>
            <a:headEnd/>
            <a:tailEnd/>
          </a:ln>
        </p:spPr>
        <p:txBody>
          <a:bodyPr>
            <a:spAutoFit/>
          </a:bodyPr>
          <a:lstStyle/>
          <a:p>
            <a:r>
              <a:rPr lang="en-US" altLang="zh-CN" sz="1400">
                <a:latin typeface="微软雅黑" pitchFamily="34" charset="-122"/>
                <a:ea typeface="微软雅黑" pitchFamily="34" charset="-122"/>
              </a:rPr>
              <a:t>2005-2010</a:t>
            </a:r>
            <a:r>
              <a:rPr lang="zh-CN" altLang="zh-CN" sz="1400">
                <a:latin typeface="微软雅黑" pitchFamily="34" charset="-122"/>
                <a:ea typeface="微软雅黑" pitchFamily="34" charset="-122"/>
              </a:rPr>
              <a:t>年，中国住房抵押消费贷款年均增长</a:t>
            </a:r>
            <a:r>
              <a:rPr lang="en-US" altLang="zh-CN" sz="1400">
                <a:latin typeface="微软雅黑" pitchFamily="34" charset="-122"/>
                <a:ea typeface="微软雅黑" pitchFamily="34" charset="-122"/>
              </a:rPr>
              <a:t>27%</a:t>
            </a:r>
            <a:r>
              <a:rPr lang="zh-CN" altLang="en-US" sz="1400">
                <a:latin typeface="微软雅黑" pitchFamily="34" charset="-122"/>
                <a:ea typeface="微软雅黑" pitchFamily="34" charset="-122"/>
              </a:rPr>
              <a:t>，</a:t>
            </a:r>
            <a:r>
              <a:rPr lang="en-US" altLang="zh-CN" sz="1400">
                <a:latin typeface="微软雅黑" pitchFamily="34" charset="-122"/>
                <a:ea typeface="微软雅黑" pitchFamily="34" charset="-122"/>
              </a:rPr>
              <a:t>2010-2015</a:t>
            </a:r>
            <a:r>
              <a:rPr lang="zh-CN" altLang="zh-CN" sz="1400">
                <a:latin typeface="微软雅黑" pitchFamily="34" charset="-122"/>
                <a:ea typeface="微软雅黑" pitchFamily="34" charset="-122"/>
              </a:rPr>
              <a:t>年，中国住房抵押消费贷款年均增长</a:t>
            </a:r>
            <a:r>
              <a:rPr lang="en-US" altLang="zh-CN" sz="1400">
                <a:latin typeface="微软雅黑" pitchFamily="34" charset="-122"/>
                <a:ea typeface="微软雅黑" pitchFamily="34" charset="-122"/>
              </a:rPr>
              <a:t>21%</a:t>
            </a:r>
            <a:endParaRPr lang="zh-CN" altLang="zh-CN" sz="1400">
              <a:latin typeface="微软雅黑" pitchFamily="34" charset="-122"/>
              <a:ea typeface="微软雅黑" pitchFamily="34" charset="-122"/>
            </a:endParaRPr>
          </a:p>
          <a:p>
            <a:r>
              <a:rPr lang="en-US" altLang="zh-CN" sz="1400"/>
              <a:t>Between 2005 and 2010, the annual increase rate of China's housing mortgage consumer loans will reach 27%.</a:t>
            </a:r>
            <a:endParaRPr lang="zh-CN" altLang="zh-CN" sz="1400"/>
          </a:p>
          <a:p>
            <a:r>
              <a:rPr lang="en-US" altLang="zh-CN" sz="1400"/>
              <a:t>Between 2010 and 2015, the annual increase rate of China's housing mortgage consumer loans will reach 21%.  </a:t>
            </a:r>
            <a:endParaRPr lang="zh-CN" altLang="zh-CN" sz="1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3"/>
          <p:cNvSpPr>
            <a:spLocks noChangeArrowheads="1"/>
          </p:cNvSpPr>
          <p:nvPr/>
        </p:nvSpPr>
        <p:spPr bwMode="auto">
          <a:xfrm>
            <a:off x="179388" y="1125538"/>
            <a:ext cx="7488237" cy="617537"/>
          </a:xfrm>
          <a:prstGeom prst="rect">
            <a:avLst/>
          </a:prstGeom>
          <a:noFill/>
          <a:ln w="9525">
            <a:noFill/>
            <a:miter lim="800000"/>
            <a:headEnd/>
            <a:tailEnd/>
          </a:ln>
        </p:spPr>
        <p:txBody>
          <a:bodyPr>
            <a:spAutoFit/>
          </a:bodyPr>
          <a:lstStyle/>
          <a:p>
            <a:pPr>
              <a:lnSpc>
                <a:spcPts val="2300"/>
              </a:lnSpc>
            </a:pPr>
            <a:r>
              <a:rPr lang="zh-CN" altLang="zh-CN" sz="1600" b="1">
                <a:latin typeface="微软雅黑" pitchFamily="34" charset="-122"/>
                <a:ea typeface="微软雅黑" pitchFamily="34" charset="-122"/>
              </a:rPr>
              <a:t>链家在一线单体城市的目标市场份额将超过</a:t>
            </a:r>
            <a:r>
              <a:rPr lang="en-US" altLang="zh-CN" sz="1600" b="1">
                <a:latin typeface="微软雅黑" pitchFamily="34" charset="-122"/>
                <a:ea typeface="微软雅黑" pitchFamily="34" charset="-122"/>
              </a:rPr>
              <a:t>50%</a:t>
            </a:r>
            <a:endParaRPr lang="zh-CN" altLang="zh-CN" sz="1600" b="1">
              <a:latin typeface="微软雅黑" pitchFamily="34" charset="-122"/>
              <a:ea typeface="微软雅黑" pitchFamily="34" charset="-122"/>
            </a:endParaRPr>
          </a:p>
          <a:p>
            <a:r>
              <a:rPr lang="en-US" altLang="zh-CN" sz="1500"/>
              <a:t>Homelink’s target market share in the first-tier cities will exceed 50%.</a:t>
            </a:r>
            <a:endParaRPr lang="zh-CN" altLang="zh-CN" sz="1500"/>
          </a:p>
        </p:txBody>
      </p:sp>
      <p:pic>
        <p:nvPicPr>
          <p:cNvPr id="32771" name="Picture 4" descr="d:\hanlu1\桌面\再次修改\小画册最终-10.jpg"/>
          <p:cNvPicPr>
            <a:picLocks noChangeAspect="1" noChangeArrowheads="1"/>
          </p:cNvPicPr>
          <p:nvPr/>
        </p:nvPicPr>
        <p:blipFill>
          <a:blip r:embed="rId2" cstate="print"/>
          <a:srcRect/>
          <a:stretch>
            <a:fillRect/>
          </a:stretch>
        </p:blipFill>
        <p:spPr bwMode="auto">
          <a:xfrm>
            <a:off x="0" y="1916113"/>
            <a:ext cx="9144000" cy="3738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10925</TotalTime>
  <Words>2456</Words>
  <Application>Microsoft Office PowerPoint</Application>
  <PresentationFormat>全屏显示(4:3)</PresentationFormat>
  <Paragraphs>125</Paragraphs>
  <Slides>24</Slides>
  <Notes>1</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杨艾迪</cp:lastModifiedBy>
  <cp:revision>875</cp:revision>
  <dcterms:modified xsi:type="dcterms:W3CDTF">2013-08-30T07:08:45Z</dcterms:modified>
</cp:coreProperties>
</file>